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3.xml" ContentType="application/vnd.openxmlformats-officedocument.presentationml.tags+xml"/>
  <Override PartName="/ppt/notesSlides/notesSlide6.xml" ContentType="application/vnd.openxmlformats-officedocument.presentationml.notesSlide+xml"/>
  <Override PartName="/ppt/tags/tag4.xml" ContentType="application/vnd.openxmlformats-officedocument.presentationml.tags+xml"/>
  <Override PartName="/ppt/notesSlides/notesSlide7.xml" ContentType="application/vnd.openxmlformats-officedocument.presentationml.notesSlide+xml"/>
  <Override PartName="/ppt/tags/tag5.xml" ContentType="application/vnd.openxmlformats-officedocument.presentationml.tags+xml"/>
  <Override PartName="/ppt/notesSlides/notesSlide8.xml" ContentType="application/vnd.openxmlformats-officedocument.presentationml.notesSlide+xml"/>
  <Override PartName="/ppt/tags/tag6.xml" ContentType="application/vnd.openxmlformats-officedocument.presentationml.tags+xml"/>
  <Override PartName="/ppt/notesSlides/notesSlide9.xml" ContentType="application/vnd.openxmlformats-officedocument.presentationml.notesSlide+xml"/>
  <Override PartName="/ppt/tags/tag7.xml" ContentType="application/vnd.openxmlformats-officedocument.presentationml.tags+xml"/>
  <Override PartName="/ppt/notesSlides/notesSlide10.xml" ContentType="application/vnd.openxmlformats-officedocument.presentationml.notesSlide+xml"/>
  <Override PartName="/ppt/tags/tag8.xml" ContentType="application/vnd.openxmlformats-officedocument.presentationml.tags+xml"/>
  <Override PartName="/ppt/notesSlides/notesSlide11.xml" ContentType="application/vnd.openxmlformats-officedocument.presentationml.notesSlide+xml"/>
  <Override PartName="/ppt/tags/tag9.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tags/tag10.xml" ContentType="application/vnd.openxmlformats-officedocument.presentationml.tags+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tags/tag11.xml" ContentType="application/vnd.openxmlformats-officedocument.presentationml.tags+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8" r:id="rId1"/>
  </p:sldMasterIdLst>
  <p:notesMasterIdLst>
    <p:notesMasterId r:id="rId38"/>
  </p:notesMasterIdLst>
  <p:handoutMasterIdLst>
    <p:handoutMasterId r:id="rId39"/>
  </p:handoutMasterIdLst>
  <p:sldIdLst>
    <p:sldId id="302" r:id="rId2"/>
    <p:sldId id="359" r:id="rId3"/>
    <p:sldId id="347" r:id="rId4"/>
    <p:sldId id="387" r:id="rId5"/>
    <p:sldId id="424" r:id="rId6"/>
    <p:sldId id="370" r:id="rId7"/>
    <p:sldId id="431" r:id="rId8"/>
    <p:sldId id="435" r:id="rId9"/>
    <p:sldId id="425" r:id="rId10"/>
    <p:sldId id="453" r:id="rId11"/>
    <p:sldId id="494" r:id="rId12"/>
    <p:sldId id="454" r:id="rId13"/>
    <p:sldId id="390" r:id="rId14"/>
    <p:sldId id="436" r:id="rId15"/>
    <p:sldId id="441" r:id="rId16"/>
    <p:sldId id="410" r:id="rId17"/>
    <p:sldId id="480" r:id="rId18"/>
    <p:sldId id="479" r:id="rId19"/>
    <p:sldId id="483" r:id="rId20"/>
    <p:sldId id="499" r:id="rId21"/>
    <p:sldId id="493" r:id="rId22"/>
    <p:sldId id="492" r:id="rId23"/>
    <p:sldId id="443" r:id="rId24"/>
    <p:sldId id="450" r:id="rId25"/>
    <p:sldId id="495" r:id="rId26"/>
    <p:sldId id="500" r:id="rId27"/>
    <p:sldId id="501" r:id="rId28"/>
    <p:sldId id="502" r:id="rId29"/>
    <p:sldId id="503" r:id="rId30"/>
    <p:sldId id="504" r:id="rId31"/>
    <p:sldId id="489" r:id="rId32"/>
    <p:sldId id="459" r:id="rId33"/>
    <p:sldId id="293" r:id="rId34"/>
    <p:sldId id="439" r:id="rId35"/>
    <p:sldId id="498" r:id="rId36"/>
    <p:sldId id="484" r:id="rId37"/>
  </p:sldIdLst>
  <p:sldSz cx="9144000" cy="6858000" type="screen4x3"/>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D7ECF3"/>
    <a:srgbClr val="83BBD1"/>
    <a:srgbClr val="FFFF99"/>
    <a:srgbClr val="EBF00C"/>
    <a:srgbClr val="CAF00C"/>
    <a:srgbClr val="FFFFFF"/>
    <a:srgbClr val="B0B0A2"/>
    <a:srgbClr val="00437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4599F94E-CEE6-441E-89CC-EB005ECD8F06}">
      <a14:m xmlns:a14="http://schemas.microsoft.com/office/drawing/2010/main">
        <m:mathPr xmlns:m="http://schemas.openxmlformats.org/officeDocument/2006/math">
          <m:brkBin m:val="before"/>
          <m:brkBinSub m:val="--"/>
        </m:mathPr>
      </a14:m>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69666" autoAdjust="0"/>
  </p:normalViewPr>
  <p:slideViewPr>
    <p:cSldViewPr>
      <p:cViewPr varScale="1">
        <p:scale>
          <a:sx n="64" d="100"/>
          <a:sy n="64" d="100"/>
        </p:scale>
        <p:origin x="1626" y="66"/>
      </p:cViewPr>
      <p:guideLst>
        <p:guide orient="horz" pos="2160"/>
        <p:guide pos="2880"/>
      </p:guideLst>
    </p:cSldViewPr>
  </p:slideViewPr>
  <p:outlineViewPr>
    <p:cViewPr>
      <p:scale>
        <a:sx n="33" d="100"/>
        <a:sy n="33" d="100"/>
      </p:scale>
      <p:origin x="0" y="-13738"/>
    </p:cViewPr>
  </p:outlineViewPr>
  <p:notesTextViewPr>
    <p:cViewPr>
      <p:scale>
        <a:sx n="3" d="2"/>
        <a:sy n="3" d="2"/>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handoutMaster" Target="handoutMasters/handout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1.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30.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31.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32.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33.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34.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35.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43.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44.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2.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4.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5.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6.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7.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28.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29.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70338" y="0"/>
            <a:ext cx="3038475" cy="465138"/>
          </a:xfrm>
          <a:prstGeom prst="rect">
            <a:avLst/>
          </a:prstGeom>
        </p:spPr>
        <p:txBody>
          <a:bodyPr vert="horz" lIns="91440" tIns="45720" rIns="91440" bIns="45720" rtlCol="0"/>
          <a:lstStyle>
            <a:lvl1pPr algn="r">
              <a:defRPr sz="1200"/>
            </a:lvl1pPr>
          </a:lstStyle>
          <a:p>
            <a:fld id="{BFD60C02-5346-4231-831C-0A91507DE1A3}" type="datetimeFigureOut">
              <a:rPr lang="en-US" smtClean="0"/>
              <a:pPr/>
              <a:t>2/23/2018</a:t>
            </a:fld>
            <a:endParaRPr lang="en-US"/>
          </a:p>
        </p:txBody>
      </p:sp>
      <p:sp>
        <p:nvSpPr>
          <p:cNvPr id="4" name="Footer Placeholder 3"/>
          <p:cNvSpPr>
            <a:spLocks noGrp="1"/>
          </p:cNvSpPr>
          <p:nvPr>
            <p:ph type="ftr" sz="quarter" idx="2"/>
          </p:nvPr>
        </p:nvSpPr>
        <p:spPr>
          <a:xfrm>
            <a:off x="1"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70338" y="8829675"/>
            <a:ext cx="3038475" cy="465138"/>
          </a:xfrm>
          <a:prstGeom prst="rect">
            <a:avLst/>
          </a:prstGeom>
        </p:spPr>
        <p:txBody>
          <a:bodyPr vert="horz" lIns="91440" tIns="45720" rIns="91440" bIns="45720" rtlCol="0" anchor="b"/>
          <a:lstStyle>
            <a:lvl1pPr algn="r">
              <a:defRPr sz="1200"/>
            </a:lvl1pPr>
          </a:lstStyle>
          <a:p>
            <a:fld id="{F039F8C3-C19D-4711-8403-D48533312461}" type="slidenum">
              <a:rPr lang="en-US" smtClean="0"/>
              <a:pPr/>
              <a:t>‹#›</a:t>
            </a:fld>
            <a:endParaRPr lang="en-US"/>
          </a:p>
        </p:txBody>
      </p:sp>
    </p:spTree>
    <p:extLst>
      <p:ext uri="{BB962C8B-B14F-4D97-AF65-F5344CB8AC3E}">
        <p14:creationId xmlns:p14="http://schemas.microsoft.com/office/powerpoint/2010/main" val="402878538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4820"/>
          </a:xfrm>
          <a:prstGeom prst="rect">
            <a:avLst/>
          </a:prstGeom>
        </p:spPr>
        <p:txBody>
          <a:bodyPr vert="horz" lIns="93177" tIns="46589" rIns="93177" bIns="46589" rtlCol="0"/>
          <a:lstStyle>
            <a:lvl1pPr algn="r">
              <a:defRPr sz="1200"/>
            </a:lvl1pPr>
          </a:lstStyle>
          <a:p>
            <a:fld id="{AC0841F4-7053-4B09-BDBA-958FA0F027B8}" type="datetimeFigureOut">
              <a:rPr lang="en-US" smtClean="0"/>
              <a:pPr/>
              <a:t>2/23/2018</a:t>
            </a:fld>
            <a:endParaRPr lang="en-US"/>
          </a:p>
        </p:txBody>
      </p:sp>
      <p:sp>
        <p:nvSpPr>
          <p:cNvPr id="4" name="Slide Image Placeholder 3"/>
          <p:cNvSpPr>
            <a:spLocks noGrp="1" noRot="1" noChangeAspect="1"/>
          </p:cNvSpPr>
          <p:nvPr>
            <p:ph type="sldImg" idx="2"/>
          </p:nvPr>
        </p:nvSpPr>
        <p:spPr>
          <a:xfrm>
            <a:off x="1181100" y="696913"/>
            <a:ext cx="4648200" cy="348615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3177" tIns="46589" rIns="93177" bIns="4658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4820"/>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4820"/>
          </a:xfrm>
          <a:prstGeom prst="rect">
            <a:avLst/>
          </a:prstGeom>
        </p:spPr>
        <p:txBody>
          <a:bodyPr vert="horz" lIns="93177" tIns="46589" rIns="93177" bIns="46589" rtlCol="0" anchor="b"/>
          <a:lstStyle>
            <a:lvl1pPr algn="r">
              <a:defRPr sz="1200"/>
            </a:lvl1pPr>
          </a:lstStyle>
          <a:p>
            <a:fld id="{8666AC3B-2C8D-40D3-8B74-9F5B597A36B8}" type="slidenum">
              <a:rPr lang="en-US" smtClean="0"/>
              <a:pPr/>
              <a:t>‹#›</a:t>
            </a:fld>
            <a:endParaRPr lang="en-US"/>
          </a:p>
        </p:txBody>
      </p:sp>
    </p:spTree>
    <p:extLst>
      <p:ext uri="{BB962C8B-B14F-4D97-AF65-F5344CB8AC3E}">
        <p14:creationId xmlns:p14="http://schemas.microsoft.com/office/powerpoint/2010/main" val="13262204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666AC3B-2C8D-40D3-8B74-9F5B597A36B8}" type="slidenum">
              <a:rPr lang="en-US" smtClean="0"/>
              <a:pPr/>
              <a:t>1</a:t>
            </a:fld>
            <a:endParaRPr lang="en-US"/>
          </a:p>
        </p:txBody>
      </p:sp>
    </p:spTree>
    <p:extLst>
      <p:ext uri="{BB962C8B-B14F-4D97-AF65-F5344CB8AC3E}">
        <p14:creationId xmlns:p14="http://schemas.microsoft.com/office/powerpoint/2010/main" val="40060258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Maturity data were obtained from prior studies on the sexual maturation of WST in the SFE. This figure depicts the percentage of sexually mature male and female sturgeon collected 1983-1986. Using these data, we used logistic regression to estimate the probability of a female being sexually mature. </a:t>
            </a:r>
          </a:p>
          <a:p>
            <a:r>
              <a:rPr lang="en-US" baseline="0" dirty="0"/>
              <a:t>	</a:t>
            </a:r>
            <a:endParaRPr lang="en-US" dirty="0"/>
          </a:p>
        </p:txBody>
      </p:sp>
      <p:sp>
        <p:nvSpPr>
          <p:cNvPr id="4" name="Slide Number Placeholder 3"/>
          <p:cNvSpPr>
            <a:spLocks noGrp="1"/>
          </p:cNvSpPr>
          <p:nvPr>
            <p:ph type="sldNum" sz="quarter" idx="10"/>
          </p:nvPr>
        </p:nvSpPr>
        <p:spPr/>
        <p:txBody>
          <a:bodyPr/>
          <a:lstStyle/>
          <a:p>
            <a:fld id="{8666AC3B-2C8D-40D3-8B74-9F5B597A36B8}" type="slidenum">
              <a:rPr lang="en-US" smtClean="0"/>
              <a:pPr/>
              <a:t>10</a:t>
            </a:fld>
            <a:endParaRPr lang="en-US"/>
          </a:p>
        </p:txBody>
      </p:sp>
    </p:spTree>
    <p:extLst>
      <p:ext uri="{BB962C8B-B14F-4D97-AF65-F5344CB8AC3E}">
        <p14:creationId xmlns:p14="http://schemas.microsoft.com/office/powerpoint/2010/main" val="18039336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Mean fecundity at age was estimated using information on White Sturgeon sampled in the lower, </a:t>
            </a:r>
            <a:r>
              <a:rPr lang="en-US" sz="1200" kern="1200" dirty="0" err="1">
                <a:solidFill>
                  <a:schemeClr val="tx1"/>
                </a:solidFill>
                <a:effectLst/>
                <a:latin typeface="+mn-lt"/>
                <a:ea typeface="+mn-ea"/>
                <a:cs typeface="+mn-cs"/>
              </a:rPr>
              <a:t>unimpounded</a:t>
            </a:r>
            <a:r>
              <a:rPr lang="en-US" sz="1200" kern="1200" dirty="0">
                <a:solidFill>
                  <a:schemeClr val="tx1"/>
                </a:solidFill>
                <a:effectLst/>
                <a:latin typeface="+mn-lt"/>
                <a:ea typeface="+mn-ea"/>
                <a:cs typeface="+mn-cs"/>
              </a:rPr>
              <a:t> Columbia River. </a:t>
            </a:r>
          </a:p>
          <a:p>
            <a:pPr marL="0" marR="0" lvl="1"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1"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did not use the fecundity estimate for White Sturgeon in the SFE per recommendation of several experts because the fecundity estimate is weight based and weight data were not collected during recent CDFW sampling efforts….</a:t>
            </a:r>
          </a:p>
          <a:p>
            <a:r>
              <a:rPr lang="en-US" baseline="0" dirty="0"/>
              <a:t>	</a:t>
            </a:r>
            <a:endParaRPr lang="en-US" dirty="0"/>
          </a:p>
        </p:txBody>
      </p:sp>
      <p:sp>
        <p:nvSpPr>
          <p:cNvPr id="4" name="Slide Number Placeholder 3"/>
          <p:cNvSpPr>
            <a:spLocks noGrp="1"/>
          </p:cNvSpPr>
          <p:nvPr>
            <p:ph type="sldNum" sz="quarter" idx="10"/>
          </p:nvPr>
        </p:nvSpPr>
        <p:spPr/>
        <p:txBody>
          <a:bodyPr/>
          <a:lstStyle/>
          <a:p>
            <a:fld id="{8666AC3B-2C8D-40D3-8B74-9F5B597A36B8}" type="slidenum">
              <a:rPr lang="en-US" smtClean="0"/>
              <a:pPr/>
              <a:t>11</a:t>
            </a:fld>
            <a:endParaRPr lang="en-US"/>
          </a:p>
        </p:txBody>
      </p:sp>
    </p:spTree>
    <p:extLst>
      <p:ext uri="{BB962C8B-B14F-4D97-AF65-F5344CB8AC3E}">
        <p14:creationId xmlns:p14="http://schemas.microsoft.com/office/powerpoint/2010/main" val="37585607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figure shows</a:t>
            </a:r>
            <a:r>
              <a:rPr lang="en-US" sz="1200" kern="1200" baseline="0" dirty="0">
                <a:solidFill>
                  <a:schemeClr val="tx1"/>
                </a:solidFill>
                <a:effectLst/>
                <a:latin typeface="+mn-lt"/>
                <a:ea typeface="+mn-ea"/>
                <a:cs typeface="+mn-cs"/>
              </a:rPr>
              <a:t> the </a:t>
            </a:r>
            <a:r>
              <a:rPr lang="en-US" sz="1200" kern="1200" dirty="0">
                <a:solidFill>
                  <a:schemeClr val="tx1"/>
                </a:solidFill>
                <a:effectLst/>
                <a:latin typeface="+mn-lt"/>
                <a:ea typeface="+mn-ea"/>
                <a:cs typeface="+mn-cs"/>
              </a:rPr>
              <a:t>predicted number of eggs for WST at</a:t>
            </a:r>
            <a:r>
              <a:rPr lang="en-US" sz="1200" kern="1200" baseline="0" dirty="0">
                <a:solidFill>
                  <a:schemeClr val="tx1"/>
                </a:solidFill>
                <a:effectLst/>
                <a:latin typeface="+mn-lt"/>
                <a:ea typeface="+mn-ea"/>
                <a:cs typeface="+mn-cs"/>
              </a:rPr>
              <a:t> different fork length using both </a:t>
            </a:r>
            <a:r>
              <a:rPr lang="en-US" sz="1200" kern="1200" baseline="0" dirty="0" err="1">
                <a:solidFill>
                  <a:schemeClr val="tx1"/>
                </a:solidFill>
                <a:effectLst/>
                <a:latin typeface="+mn-lt"/>
                <a:ea typeface="+mn-ea"/>
                <a:cs typeface="+mn-cs"/>
              </a:rPr>
              <a:t>DeVore</a:t>
            </a:r>
            <a:r>
              <a:rPr lang="en-US" sz="1200" kern="1200" baseline="0" dirty="0">
                <a:solidFill>
                  <a:schemeClr val="tx1"/>
                </a:solidFill>
                <a:effectLst/>
                <a:latin typeface="+mn-lt"/>
                <a:ea typeface="+mn-ea"/>
                <a:cs typeface="+mn-cs"/>
              </a:rPr>
              <a:t> et al. and </a:t>
            </a:r>
            <a:r>
              <a:rPr lang="en-US" sz="1200" kern="1200" dirty="0">
                <a:solidFill>
                  <a:schemeClr val="tx1"/>
                </a:solidFill>
                <a:effectLst/>
                <a:latin typeface="+mn-lt"/>
                <a:ea typeface="+mn-ea"/>
                <a:cs typeface="+mn-cs"/>
              </a:rPr>
              <a:t>Chapman et al.</a:t>
            </a:r>
            <a:r>
              <a:rPr lang="en-US" sz="1200" kern="1200" baseline="0" dirty="0">
                <a:solidFill>
                  <a:schemeClr val="tx1"/>
                </a:solidFill>
                <a:effectLst/>
                <a:latin typeface="+mn-lt"/>
                <a:ea typeface="+mn-ea"/>
                <a:cs typeface="+mn-cs"/>
              </a:rPr>
              <a:t> equations. To use Chapman et al. we converted </a:t>
            </a:r>
            <a:r>
              <a:rPr lang="en-US" sz="1200" kern="1200" dirty="0">
                <a:solidFill>
                  <a:schemeClr val="tx1"/>
                </a:solidFill>
                <a:effectLst/>
                <a:latin typeface="+mn-lt"/>
                <a:ea typeface="+mn-ea"/>
                <a:cs typeface="+mn-cs"/>
              </a:rPr>
              <a:t>fork length to kilograms using the standard weight equation for White Sturgeon (</a:t>
            </a:r>
            <a:r>
              <a:rPr lang="en-US" sz="1200" kern="1200" dirty="0" err="1">
                <a:solidFill>
                  <a:schemeClr val="tx1"/>
                </a:solidFill>
                <a:effectLst/>
                <a:latin typeface="+mn-lt"/>
                <a:ea typeface="+mn-ea"/>
                <a:cs typeface="+mn-cs"/>
              </a:rPr>
              <a:t>Beamesderfer</a:t>
            </a:r>
            <a:r>
              <a:rPr lang="en-US" sz="1200" kern="1200" dirty="0">
                <a:solidFill>
                  <a:schemeClr val="tx1"/>
                </a:solidFill>
                <a:effectLst/>
                <a:latin typeface="+mn-lt"/>
                <a:ea typeface="+mn-ea"/>
                <a:cs typeface="+mn-cs"/>
              </a:rPr>
              <a:t> 1993). </a:t>
            </a:r>
            <a:r>
              <a:rPr lang="en-US" sz="1200" kern="1200" baseline="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8666AC3B-2C8D-40D3-8B74-9F5B597A36B8}" type="slidenum">
              <a:rPr lang="en-US" smtClean="0"/>
              <a:pPr/>
              <a:t>12</a:t>
            </a:fld>
            <a:endParaRPr lang="en-US"/>
          </a:p>
        </p:txBody>
      </p:sp>
    </p:spTree>
    <p:extLst>
      <p:ext uri="{BB962C8B-B14F-4D97-AF65-F5344CB8AC3E}">
        <p14:creationId xmlns:p14="http://schemas.microsoft.com/office/powerpoint/2010/main" val="26754562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Using these demographic data we constructed</a:t>
            </a:r>
            <a:r>
              <a:rPr lang="en-US" baseline="0" dirty="0"/>
              <a:t> a female-based Leslie matrix model </a:t>
            </a:r>
          </a:p>
          <a:p>
            <a:endParaRPr lang="en-US" baseline="0" dirty="0"/>
          </a:p>
          <a:p>
            <a:r>
              <a:rPr lang="en-US" sz="1200" i="0" kern="1200" baseline="0" dirty="0" smtClean="0">
                <a:solidFill>
                  <a:schemeClr val="tx1"/>
                </a:solidFill>
                <a:effectLst/>
                <a:latin typeface="+mn-lt"/>
                <a:ea typeface="+mn-ea"/>
                <a:cs typeface="+mn-cs"/>
              </a:rPr>
              <a:t>Reproductive </a:t>
            </a:r>
            <a:r>
              <a:rPr lang="en-US" sz="1200" i="0" kern="1200" baseline="0" dirty="0">
                <a:solidFill>
                  <a:schemeClr val="tx1"/>
                </a:solidFill>
                <a:effectLst/>
                <a:latin typeface="+mn-lt"/>
                <a:ea typeface="+mn-ea"/>
                <a:cs typeface="+mn-cs"/>
              </a:rPr>
              <a:t>rates were estimated by </a:t>
            </a:r>
            <a:r>
              <a:rPr lang="en-US" sz="1200" i="1" kern="1200" dirty="0">
                <a:solidFill>
                  <a:schemeClr val="tx1"/>
                </a:solidFill>
                <a:effectLst/>
                <a:latin typeface="+mn-lt"/>
                <a:ea typeface="+mn-ea"/>
                <a:cs typeface="+mn-cs"/>
              </a:rPr>
              <a:t>P</a:t>
            </a:r>
            <a:r>
              <a:rPr lang="en-US" sz="1200" kern="1200" baseline="-25000" dirty="0">
                <a:solidFill>
                  <a:schemeClr val="tx1"/>
                </a:solidFill>
                <a:effectLst/>
                <a:latin typeface="+mn-lt"/>
                <a:ea typeface="+mn-ea"/>
                <a:cs typeface="+mn-cs"/>
              </a:rPr>
              <a:t>i</a:t>
            </a:r>
            <a:r>
              <a:rPr lang="en-US" sz="1200" kern="1200" dirty="0">
                <a:solidFill>
                  <a:schemeClr val="tx1"/>
                </a:solidFill>
                <a:effectLst/>
                <a:latin typeface="+mn-lt"/>
                <a:ea typeface="+mn-ea"/>
                <a:cs typeface="+mn-cs"/>
              </a:rPr>
              <a:t> is</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the probability of spawning for age-class </a:t>
            </a:r>
            <a:r>
              <a:rPr lang="en-US" sz="1200" i="1" kern="1200" dirty="0" err="1">
                <a:solidFill>
                  <a:schemeClr val="tx1"/>
                </a:solidFill>
                <a:effectLst/>
                <a:latin typeface="+mn-lt"/>
                <a:ea typeface="+mn-ea"/>
                <a:cs typeface="+mn-cs"/>
              </a:rPr>
              <a:t>i</a:t>
            </a:r>
            <a:r>
              <a:rPr lang="en-US" sz="1200" i="0"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f</a:t>
            </a:r>
            <a:r>
              <a:rPr lang="en-US" sz="1200" i="1" kern="1200" baseline="-25000" dirty="0">
                <a:solidFill>
                  <a:schemeClr val="tx1"/>
                </a:solidFill>
                <a:effectLst/>
                <a:latin typeface="+mn-lt"/>
                <a:ea typeface="+mn-ea"/>
                <a:cs typeface="+mn-cs"/>
              </a:rPr>
              <a:t>i</a:t>
            </a:r>
            <a:r>
              <a:rPr lang="en-US" sz="1200" kern="1200" dirty="0">
                <a:solidFill>
                  <a:schemeClr val="tx1"/>
                </a:solidFill>
                <a:effectLst/>
                <a:latin typeface="+mn-lt"/>
                <a:ea typeface="+mn-ea"/>
                <a:cs typeface="+mn-cs"/>
              </a:rPr>
              <a:t> is the fecundity (# of eggs) of age-class </a:t>
            </a:r>
            <a:r>
              <a:rPr lang="en-US" sz="1200" i="1" kern="1200" dirty="0" err="1">
                <a:solidFill>
                  <a:schemeClr val="tx1"/>
                </a:solidFill>
                <a:effectLst/>
                <a:latin typeface="+mn-lt"/>
                <a:ea typeface="+mn-ea"/>
                <a:cs typeface="+mn-cs"/>
              </a:rPr>
              <a:t>i</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a</a:t>
            </a:r>
            <a:r>
              <a:rPr lang="en-US" sz="1200" kern="1200" dirty="0">
                <a:solidFill>
                  <a:schemeClr val="tx1"/>
                </a:solidFill>
                <a:effectLst/>
                <a:latin typeface="+mn-lt"/>
                <a:ea typeface="+mn-ea"/>
                <a:cs typeface="+mn-cs"/>
              </a:rPr>
              <a:t> is the proportion of female offspring (which was assumed to be 1:1, and s</a:t>
            </a:r>
            <a:r>
              <a:rPr lang="en-US" sz="1200" i="1" kern="1200" baseline="-25000" dirty="0">
                <a:solidFill>
                  <a:schemeClr val="tx1"/>
                </a:solidFill>
                <a:effectLst/>
                <a:latin typeface="+mn-lt"/>
                <a:ea typeface="+mn-ea"/>
                <a:cs typeface="+mn-cs"/>
              </a:rPr>
              <a:t>i</a:t>
            </a:r>
            <a:r>
              <a:rPr lang="en-US" sz="1200" kern="1200" baseline="-250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is the survival of age class </a:t>
            </a:r>
            <a:r>
              <a:rPr lang="en-US" sz="1200" i="1" kern="1200" dirty="0">
                <a:solidFill>
                  <a:schemeClr val="tx1"/>
                </a:solidFill>
                <a:effectLst/>
                <a:latin typeface="+mn-lt"/>
                <a:ea typeface="+mn-ea"/>
                <a:cs typeface="+mn-cs"/>
              </a:rPr>
              <a:t>I</a:t>
            </a:r>
          </a:p>
          <a:p>
            <a:endParaRPr lang="en-US" sz="1200" i="1" kern="1200" baseline="0" dirty="0">
              <a:solidFill>
                <a:schemeClr val="tx1"/>
              </a:solidFill>
              <a:effectLst/>
              <a:latin typeface="+mn-lt"/>
              <a:ea typeface="+mn-ea"/>
              <a:cs typeface="+mn-cs"/>
            </a:endParaRPr>
          </a:p>
          <a:p>
            <a:r>
              <a:rPr lang="en-US" sz="1200" kern="1200" baseline="0" dirty="0" smtClean="0">
                <a:solidFill>
                  <a:schemeClr val="tx1"/>
                </a:solidFill>
                <a:effectLst/>
                <a:latin typeface="+mn-lt"/>
                <a:ea typeface="+mn-ea"/>
                <a:cs typeface="+mn-cs"/>
              </a:rPr>
              <a:t>Data </a:t>
            </a:r>
            <a:r>
              <a:rPr lang="en-US" sz="1200" kern="1200" baseline="0" dirty="0">
                <a:solidFill>
                  <a:schemeClr val="tx1"/>
                </a:solidFill>
                <a:effectLst/>
                <a:latin typeface="+mn-lt"/>
                <a:ea typeface="+mn-ea"/>
                <a:cs typeface="+mn-cs"/>
              </a:rPr>
              <a:t>for the matrix were available up to age 19 however, it is not uncommon for WST exceed ages of 50 years. As such, an additional age class, 20+, was included so that the life span of WST in the model was not limited to just 19 years.  </a:t>
            </a:r>
          </a:p>
          <a:p>
            <a:endParaRPr lang="en-US" sz="1200" kern="1200" baseline="0" dirty="0">
              <a:solidFill>
                <a:schemeClr val="tx1"/>
              </a:solidFill>
              <a:effectLst/>
              <a:latin typeface="+mn-lt"/>
              <a:ea typeface="+mn-ea"/>
              <a:cs typeface="+mn-cs"/>
            </a:endParaRPr>
          </a:p>
          <a:p>
            <a:endParaRPr lang="en-US" baseline="0" dirty="0"/>
          </a:p>
        </p:txBody>
      </p:sp>
      <p:sp>
        <p:nvSpPr>
          <p:cNvPr id="4" name="Slide Number Placeholder 3"/>
          <p:cNvSpPr>
            <a:spLocks noGrp="1"/>
          </p:cNvSpPr>
          <p:nvPr>
            <p:ph type="sldNum" sz="quarter" idx="10"/>
          </p:nvPr>
        </p:nvSpPr>
        <p:spPr/>
        <p:txBody>
          <a:bodyPr/>
          <a:lstStyle/>
          <a:p>
            <a:fld id="{8666AC3B-2C8D-40D3-8B74-9F5B597A36B8}" type="slidenum">
              <a:rPr lang="en-US" smtClean="0"/>
              <a:pPr/>
              <a:t>13</a:t>
            </a:fld>
            <a:endParaRPr lang="en-US"/>
          </a:p>
        </p:txBody>
      </p:sp>
    </p:spTree>
    <p:extLst>
      <p:ext uri="{BB962C8B-B14F-4D97-AF65-F5344CB8AC3E}">
        <p14:creationId xmlns:p14="http://schemas.microsoft.com/office/powerpoint/2010/main" val="41218531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u="sng" kern="1200" baseline="0" dirty="0">
                <a:solidFill>
                  <a:schemeClr val="tx1"/>
                </a:solidFill>
                <a:effectLst/>
                <a:latin typeface="+mn-lt"/>
                <a:ea typeface="+mn-ea"/>
                <a:cs typeface="+mn-cs"/>
              </a:rPr>
              <a:t>Spawning periodicity</a:t>
            </a:r>
            <a:r>
              <a:rPr lang="en-US" sz="1200" u="none" kern="1200" baseline="0" dirty="0">
                <a:solidFill>
                  <a:schemeClr val="tx1"/>
                </a:solidFill>
                <a:effectLst/>
                <a:latin typeface="+mn-lt"/>
                <a:ea typeface="+mn-ea"/>
                <a:cs typeface="+mn-cs"/>
              </a:rPr>
              <a:t>: </a:t>
            </a:r>
            <a:r>
              <a:rPr lang="en-US" sz="1200" u="none" kern="1200" baseline="0" dirty="0" smtClean="0">
                <a:solidFill>
                  <a:schemeClr val="tx1"/>
                </a:solidFill>
                <a:effectLst/>
                <a:latin typeface="+mn-lt"/>
                <a:ea typeface="+mn-ea"/>
                <a:cs typeface="+mn-cs"/>
              </a:rPr>
              <a:t>S</a:t>
            </a:r>
            <a:r>
              <a:rPr lang="en-US" sz="1200" b="0" i="0" u="none" strike="noStrike" kern="1200" baseline="0" dirty="0" smtClean="0">
                <a:solidFill>
                  <a:schemeClr val="tx1"/>
                </a:solidFill>
                <a:latin typeface="+mn-lt"/>
                <a:ea typeface="+mn-ea"/>
                <a:cs typeface="+mn-cs"/>
              </a:rPr>
              <a:t>ubstantial </a:t>
            </a:r>
            <a:r>
              <a:rPr lang="en-US" sz="1200" b="0" i="0" u="none" strike="noStrike" kern="1200" baseline="0" dirty="0">
                <a:solidFill>
                  <a:schemeClr val="tx1"/>
                </a:solidFill>
                <a:latin typeface="+mn-lt"/>
                <a:ea typeface="+mn-ea"/>
                <a:cs typeface="+mn-cs"/>
              </a:rPr>
              <a:t>limitations remain regarding the reproductive parameters for wild White Sturgeon. Given the best available data, our base model assumes a spawning frequency of 15% of mature female WST in a given year. However, because estimates of spawning periodicity ranges from 2 to 11 years, we modeled spawning periodicities from 5-25% </a:t>
            </a:r>
            <a:endParaRPr lang="en-US" sz="1200" u="none" kern="1200" baseline="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u="sng" kern="1200" baseline="0" dirty="0">
                <a:solidFill>
                  <a:schemeClr val="tx1"/>
                </a:solidFill>
                <a:effectLst/>
                <a:latin typeface="+mn-lt"/>
                <a:ea typeface="+mn-ea"/>
                <a:cs typeface="+mn-cs"/>
              </a:rPr>
              <a:t>Harvest slot length limits</a:t>
            </a:r>
            <a:r>
              <a:rPr lang="en-US" sz="1200" u="none" kern="1200" baseline="0" dirty="0">
                <a:solidFill>
                  <a:schemeClr val="tx1"/>
                </a:solidFill>
                <a:effectLst/>
                <a:latin typeface="+mn-lt"/>
                <a:ea typeface="+mn-ea"/>
                <a:cs typeface="+mn-cs"/>
              </a:rPr>
              <a:t>: We w</a:t>
            </a:r>
            <a:r>
              <a:rPr lang="en-US" sz="1200" kern="1200" dirty="0">
                <a:solidFill>
                  <a:schemeClr val="tx1"/>
                </a:solidFill>
                <a:effectLst/>
                <a:latin typeface="+mn-lt"/>
                <a:ea typeface="+mn-ea"/>
                <a:cs typeface="+mn-cs"/>
              </a:rPr>
              <a:t>ere</a:t>
            </a:r>
            <a:r>
              <a:rPr lang="en-US" sz="1200" kern="1200" baseline="0" dirty="0">
                <a:solidFill>
                  <a:schemeClr val="tx1"/>
                </a:solidFill>
                <a:effectLst/>
                <a:latin typeface="+mn-lt"/>
                <a:ea typeface="+mn-ea"/>
                <a:cs typeface="+mn-cs"/>
              </a:rPr>
              <a:t> interested in how different slot length limits affect the population growth rate. As such, we incorporated four different harvest slot length limits, including the current limit as well as a two theoretical limits (i.e., small, medium, large) </a:t>
            </a:r>
          </a:p>
          <a:p>
            <a:endParaRPr lang="en-US" sz="1200" kern="1200" baseline="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u="sng" kern="1200" dirty="0">
                <a:solidFill>
                  <a:schemeClr val="tx1"/>
                </a:solidFill>
                <a:effectLst/>
                <a:latin typeface="+mn-lt"/>
                <a:ea typeface="+mn-ea"/>
                <a:cs typeface="+mn-cs"/>
              </a:rPr>
              <a:t>Exploitation</a:t>
            </a:r>
            <a:r>
              <a:rPr lang="en-US" sz="1200" kern="1200" baseline="0" dirty="0">
                <a:solidFill>
                  <a:schemeClr val="tx1"/>
                </a:solidFill>
                <a:effectLst/>
                <a:latin typeface="+mn-lt"/>
                <a:ea typeface="+mn-ea"/>
                <a:cs typeface="+mn-cs"/>
              </a:rPr>
              <a:t>: And finally, w</a:t>
            </a:r>
            <a:r>
              <a:rPr lang="en-US" sz="1200" kern="1200" dirty="0">
                <a:solidFill>
                  <a:schemeClr val="tx1"/>
                </a:solidFill>
                <a:effectLst/>
                <a:latin typeface="+mn-lt"/>
                <a:ea typeface="+mn-ea"/>
                <a:cs typeface="+mn-cs"/>
              </a:rPr>
              <a:t>e varied</a:t>
            </a:r>
            <a:r>
              <a:rPr lang="en-US" sz="1200" kern="1200" baseline="0" dirty="0">
                <a:solidFill>
                  <a:schemeClr val="tx1"/>
                </a:solidFill>
                <a:effectLst/>
                <a:latin typeface="+mn-lt"/>
                <a:ea typeface="+mn-ea"/>
                <a:cs typeface="+mn-cs"/>
              </a:rPr>
              <a:t> exploitation from zero (no fishing mortality) to 0.30 in 0.1 increments to evaluate the influence of different harvest levels on the population growth rate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666AC3B-2C8D-40D3-8B74-9F5B597A36B8}" type="slidenum">
              <a:rPr lang="en-US" smtClean="0"/>
              <a:pPr/>
              <a:t>14</a:t>
            </a:fld>
            <a:endParaRPr lang="en-US"/>
          </a:p>
        </p:txBody>
      </p:sp>
    </p:spTree>
    <p:extLst>
      <p:ext uri="{BB962C8B-B14F-4D97-AF65-F5344CB8AC3E}">
        <p14:creationId xmlns:p14="http://schemas.microsoft.com/office/powerpoint/2010/main" val="16080352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Population projection matrices</a:t>
            </a:r>
            <a:r>
              <a:rPr lang="en-US" sz="1200" kern="1200" baseline="0" dirty="0">
                <a:solidFill>
                  <a:schemeClr val="tx1"/>
                </a:solidFill>
                <a:effectLst/>
                <a:latin typeface="+mn-lt"/>
                <a:ea typeface="+mn-ea"/>
                <a:cs typeface="+mn-cs"/>
              </a:rPr>
              <a:t> were used to model population growth and ID age classes with the greatest influence on population growth. </a:t>
            </a:r>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To model population growth,</a:t>
            </a:r>
            <a:r>
              <a:rPr lang="en-US" baseline="0" dirty="0"/>
              <a:t> e</a:t>
            </a:r>
            <a:r>
              <a:rPr lang="en-US" dirty="0"/>
              <a:t>ach scenario</a:t>
            </a:r>
            <a:r>
              <a:rPr lang="en-US" baseline="0" dirty="0"/>
              <a:t> was combined and simulated 5,000 times o</a:t>
            </a:r>
            <a:r>
              <a:rPr lang="en-US" dirty="0"/>
              <a:t>ver a period of 20 years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r>
              <a:rPr lang="en-US" baseline="0" dirty="0"/>
              <a:t>The </a:t>
            </a:r>
            <a:r>
              <a:rPr lang="en-US" dirty="0"/>
              <a:t>average population growth rate was calculated as the geometric</a:t>
            </a:r>
            <a:r>
              <a:rPr lang="en-US" baseline="0" dirty="0"/>
              <a:t> mean of the population growth rate between each time step (i.e., 1 year) over the projection period.</a:t>
            </a:r>
          </a:p>
          <a:p>
            <a:endParaRPr lang="en-US" baseline="0" dirty="0"/>
          </a:p>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8666AC3B-2C8D-40D3-8B74-9F5B597A36B8}" type="slidenum">
              <a:rPr lang="en-US" smtClean="0"/>
              <a:pPr/>
              <a:t>15</a:t>
            </a:fld>
            <a:endParaRPr lang="en-US"/>
          </a:p>
        </p:txBody>
      </p:sp>
    </p:spTree>
    <p:extLst>
      <p:ext uri="{BB962C8B-B14F-4D97-AF65-F5344CB8AC3E}">
        <p14:creationId xmlns:p14="http://schemas.microsoft.com/office/powerpoint/2010/main" val="24053350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During the</a:t>
            </a:r>
            <a:r>
              <a:rPr lang="en-US" baseline="0" dirty="0"/>
              <a:t> summer and fall months in 2014-2016, CDFW caught a total of 1,000 WST from Suisun Bay. From these, 374 pectoral fin rays were collected. </a:t>
            </a:r>
            <a:endParaRPr lang="en-US" dirty="0"/>
          </a:p>
        </p:txBody>
      </p:sp>
      <p:sp>
        <p:nvSpPr>
          <p:cNvPr id="4" name="Slide Number Placeholder 3"/>
          <p:cNvSpPr>
            <a:spLocks noGrp="1"/>
          </p:cNvSpPr>
          <p:nvPr>
            <p:ph type="sldNum" sz="quarter" idx="10"/>
          </p:nvPr>
        </p:nvSpPr>
        <p:spPr/>
        <p:txBody>
          <a:bodyPr/>
          <a:lstStyle/>
          <a:p>
            <a:fld id="{8666AC3B-2C8D-40D3-8B74-9F5B597A36B8}" type="slidenum">
              <a:rPr lang="en-US" smtClean="0"/>
              <a:pPr/>
              <a:t>16</a:t>
            </a:fld>
            <a:endParaRPr lang="en-US"/>
          </a:p>
        </p:txBody>
      </p:sp>
    </p:spTree>
    <p:extLst>
      <p:ext uri="{BB962C8B-B14F-4D97-AF65-F5344CB8AC3E}">
        <p14:creationId xmlns:p14="http://schemas.microsoft.com/office/powerpoint/2010/main" val="30022233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WST varied in length from 53 to 217 cm fork length (FL) with an average</a:t>
            </a:r>
            <a:r>
              <a:rPr lang="en-US" sz="1200" kern="1200" baseline="0" dirty="0">
                <a:solidFill>
                  <a:schemeClr val="tx1"/>
                </a:solidFill>
                <a:effectLst/>
                <a:latin typeface="+mn-lt"/>
                <a:ea typeface="+mn-ea"/>
                <a:cs typeface="+mn-cs"/>
              </a:rPr>
              <a:t> size of 98 cm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After correcting for trammel-net selectivity, peak abundance occurred at age 8</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a:solidFill>
                  <a:schemeClr val="tx1"/>
                </a:solidFill>
                <a:effectLst/>
                <a:latin typeface="+mn-lt"/>
                <a:ea typeface="+mn-ea"/>
                <a:cs typeface="+mn-cs"/>
              </a:rPr>
              <a:t>Catch was </a:t>
            </a:r>
            <a:r>
              <a:rPr lang="en-US" sz="1200" kern="1200" dirty="0">
                <a:solidFill>
                  <a:schemeClr val="tx1"/>
                </a:solidFill>
                <a:effectLst/>
                <a:latin typeface="+mn-lt"/>
                <a:ea typeface="+mn-ea"/>
                <a:cs typeface="+mn-cs"/>
              </a:rPr>
              <a:t>mainly comprised</a:t>
            </a:r>
            <a:r>
              <a:rPr lang="en-US" sz="1200" kern="1200" baseline="0" dirty="0">
                <a:solidFill>
                  <a:schemeClr val="tx1"/>
                </a:solidFill>
                <a:effectLst/>
                <a:latin typeface="+mn-lt"/>
                <a:ea typeface="+mn-ea"/>
                <a:cs typeface="+mn-cs"/>
              </a:rPr>
              <a:t> of immature WST (&gt;100 cm FL) with the greatest proportion of catch between 80 and 90 cm (25% total catch). </a:t>
            </a:r>
            <a:r>
              <a:rPr lang="en-US" sz="1200" kern="1200" dirty="0">
                <a:solidFill>
                  <a:schemeClr val="tx1"/>
                </a:solidFill>
                <a:effectLst/>
                <a:latin typeface="+mn-lt"/>
                <a:ea typeface="+mn-ea"/>
                <a:cs typeface="+mn-cs"/>
              </a:rPr>
              <a:t> </a:t>
            </a:r>
            <a:endParaRPr lang="en-US" sz="11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666AC3B-2C8D-40D3-8B74-9F5B597A36B8}" type="slidenum">
              <a:rPr lang="en-US" smtClean="0"/>
              <a:pPr/>
              <a:t>17</a:t>
            </a:fld>
            <a:endParaRPr lang="en-US"/>
          </a:p>
        </p:txBody>
      </p:sp>
    </p:spTree>
    <p:extLst>
      <p:ext uri="{BB962C8B-B14F-4D97-AF65-F5344CB8AC3E}">
        <p14:creationId xmlns:p14="http://schemas.microsoft.com/office/powerpoint/2010/main" val="603921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lgn="l"/>
            <a:r>
              <a:rPr lang="en-US" sz="1200" kern="1200" dirty="0">
                <a:solidFill>
                  <a:schemeClr val="tx1"/>
                </a:solidFill>
                <a:effectLst/>
                <a:latin typeface="+mn-lt"/>
                <a:ea typeface="+mn-ea"/>
                <a:cs typeface="+mn-cs"/>
              </a:rPr>
              <a:t>Corrected Relative length-frequency</a:t>
            </a:r>
            <a:r>
              <a:rPr lang="en-US" sz="1200" kern="1200" baseline="0" dirty="0">
                <a:solidFill>
                  <a:schemeClr val="tx1"/>
                </a:solidFill>
                <a:effectLst/>
                <a:latin typeface="+mn-lt"/>
                <a:ea typeface="+mn-ea"/>
                <a:cs typeface="+mn-cs"/>
              </a:rPr>
              <a:t> of WST in SFE</a:t>
            </a:r>
            <a:endParaRPr lang="en-US" sz="1200" kern="1200" dirty="0">
              <a:solidFill>
                <a:schemeClr val="tx1"/>
              </a:solidFill>
              <a:effectLst/>
              <a:latin typeface="+mn-lt"/>
              <a:ea typeface="+mn-ea"/>
              <a:cs typeface="+mn-cs"/>
            </a:endParaRPr>
          </a:p>
          <a:p>
            <a:pPr lvl="0"/>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Estimated age varied from 3 to 29 years of age. However, the majority of fish were age 9 and younger. Only 2 fish were estimated to be over 20 years of age.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kern="1200" dirty="0">
                <a:solidFill>
                  <a:schemeClr val="tx1"/>
                </a:solidFill>
                <a:effectLst/>
                <a:latin typeface="+mn-lt"/>
                <a:ea typeface="+mn-ea"/>
                <a:cs typeface="+mn-cs"/>
              </a:rPr>
              <a:t>Total annual mortality was 18.7%</a:t>
            </a:r>
          </a:p>
        </p:txBody>
      </p:sp>
      <p:sp>
        <p:nvSpPr>
          <p:cNvPr id="4" name="Slide Number Placeholder 3"/>
          <p:cNvSpPr>
            <a:spLocks noGrp="1"/>
          </p:cNvSpPr>
          <p:nvPr>
            <p:ph type="sldNum" sz="quarter" idx="10"/>
          </p:nvPr>
        </p:nvSpPr>
        <p:spPr/>
        <p:txBody>
          <a:bodyPr/>
          <a:lstStyle/>
          <a:p>
            <a:fld id="{8666AC3B-2C8D-40D3-8B74-9F5B597A36B8}" type="slidenum">
              <a:rPr lang="en-US" smtClean="0"/>
              <a:pPr/>
              <a:t>18</a:t>
            </a:fld>
            <a:endParaRPr lang="en-US"/>
          </a:p>
        </p:txBody>
      </p:sp>
    </p:spTree>
    <p:extLst>
      <p:ext uri="{BB962C8B-B14F-4D97-AF65-F5344CB8AC3E}">
        <p14:creationId xmlns:p14="http://schemas.microsoft.com/office/powerpoint/2010/main" val="15558361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von</a:t>
            </a:r>
            <a:r>
              <a:rPr lang="en-US" baseline="0" dirty="0"/>
              <a:t> </a:t>
            </a:r>
            <a:r>
              <a:rPr lang="en-US" baseline="0" dirty="0" err="1"/>
              <a:t>Bertalanffy</a:t>
            </a:r>
            <a:r>
              <a:rPr lang="en-US" baseline="0" dirty="0"/>
              <a:t> growth model indicated that the theoretical maximum length of WST is 380 cm</a:t>
            </a:r>
          </a:p>
          <a:p>
            <a:endParaRPr lang="en-US" baseline="0" dirty="0"/>
          </a:p>
          <a:p>
            <a:r>
              <a:rPr lang="en-US" baseline="0" dirty="0"/>
              <a:t>Did not look at differences between male and female growth, as these data were not available. </a:t>
            </a:r>
          </a:p>
          <a:p>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White Sturgeon in the SSJ appear to exhibit faster growth than White Sturgeon in the more northern portions of its distribution…</a:t>
            </a:r>
            <a:endParaRPr lang="en-US" baseline="0" dirty="0"/>
          </a:p>
          <a:p>
            <a:endParaRPr lang="en-US" baseline="0" dirty="0"/>
          </a:p>
        </p:txBody>
      </p:sp>
      <p:sp>
        <p:nvSpPr>
          <p:cNvPr id="4" name="Slide Number Placeholder 3"/>
          <p:cNvSpPr>
            <a:spLocks noGrp="1"/>
          </p:cNvSpPr>
          <p:nvPr>
            <p:ph type="sldNum" sz="quarter" idx="10"/>
          </p:nvPr>
        </p:nvSpPr>
        <p:spPr/>
        <p:txBody>
          <a:bodyPr/>
          <a:lstStyle/>
          <a:p>
            <a:fld id="{8666AC3B-2C8D-40D3-8B74-9F5B597A36B8}" type="slidenum">
              <a:rPr lang="en-US" smtClean="0"/>
              <a:pPr/>
              <a:t>19</a:t>
            </a:fld>
            <a:endParaRPr lang="en-US"/>
          </a:p>
        </p:txBody>
      </p:sp>
    </p:spTree>
    <p:extLst>
      <p:ext uri="{BB962C8B-B14F-4D97-AF65-F5344CB8AC3E}">
        <p14:creationId xmlns:p14="http://schemas.microsoft.com/office/powerpoint/2010/main" val="18771071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WST have unique life history among fishes such as:</a:t>
            </a:r>
          </a:p>
          <a:p>
            <a:r>
              <a:rPr lang="en-US" baseline="0" dirty="0"/>
              <a:t>Life spans that can exceed 80+ years</a:t>
            </a:r>
          </a:p>
          <a:p>
            <a:r>
              <a:rPr lang="en-US" baseline="0" dirty="0"/>
              <a:t>WST reach sexual maturity at delayed ages with females maturing anywhere from 10-30 years old</a:t>
            </a:r>
          </a:p>
          <a:p>
            <a:r>
              <a:rPr lang="en-US" baseline="0" dirty="0"/>
              <a:t>WST do not spawn annually, anywhere from every 2-14 years for female </a:t>
            </a:r>
          </a:p>
          <a:p>
            <a:r>
              <a:rPr lang="en-US" baseline="0" dirty="0"/>
              <a:t>Variability in successful recruitment</a:t>
            </a:r>
          </a:p>
          <a:p>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Endemic to large river systems and estuaries west of NA’s continental divide from AK to CA and exist both as anadromous and as a resident freshwater fish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Although White Sturgeon populations are relatively abundant and widespread, alterations to their habitats and overfishing</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have reduced their distribution and abundance</a:t>
            </a:r>
            <a:r>
              <a:rPr lang="en-US" sz="1200" kern="1200" baseline="0" dirty="0">
                <a:solidFill>
                  <a:schemeClr val="tx1"/>
                </a:solidFill>
                <a:effectLst/>
                <a:latin typeface="+mn-lt"/>
                <a:ea typeface="+mn-ea"/>
                <a:cs typeface="+mn-cs"/>
              </a:rPr>
              <a:t> and </a:t>
            </a:r>
            <a:r>
              <a:rPr lang="en-US" baseline="0" dirty="0"/>
              <a:t>WST populations are considered to be declining throughout their distribution, including in California…</a:t>
            </a:r>
          </a:p>
          <a:p>
            <a:endParaRPr lang="en-US" baseline="0" dirty="0"/>
          </a:p>
        </p:txBody>
      </p:sp>
      <p:sp>
        <p:nvSpPr>
          <p:cNvPr id="4" name="Slide Number Placeholder 3"/>
          <p:cNvSpPr>
            <a:spLocks noGrp="1"/>
          </p:cNvSpPr>
          <p:nvPr>
            <p:ph type="sldNum" sz="quarter" idx="10"/>
          </p:nvPr>
        </p:nvSpPr>
        <p:spPr/>
        <p:txBody>
          <a:bodyPr/>
          <a:lstStyle/>
          <a:p>
            <a:fld id="{8666AC3B-2C8D-40D3-8B74-9F5B597A36B8}" type="slidenum">
              <a:rPr lang="en-US" smtClean="0"/>
              <a:pPr/>
              <a:t>2</a:t>
            </a:fld>
            <a:endParaRPr lang="en-US"/>
          </a:p>
        </p:txBody>
      </p:sp>
    </p:spTree>
    <p:extLst>
      <p:ext uri="{BB962C8B-B14F-4D97-AF65-F5344CB8AC3E}">
        <p14:creationId xmlns:p14="http://schemas.microsoft.com/office/powerpoint/2010/main" val="42150537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For example, in the lower Fraser River in British Columbia, WST have an overall slower growth </a:t>
            </a:r>
            <a:endParaRPr lang="en-US" baseline="0" dirty="0"/>
          </a:p>
        </p:txBody>
      </p:sp>
      <p:sp>
        <p:nvSpPr>
          <p:cNvPr id="4" name="Slide Number Placeholder 3"/>
          <p:cNvSpPr>
            <a:spLocks noGrp="1"/>
          </p:cNvSpPr>
          <p:nvPr>
            <p:ph type="sldNum" sz="quarter" idx="10"/>
          </p:nvPr>
        </p:nvSpPr>
        <p:spPr/>
        <p:txBody>
          <a:bodyPr/>
          <a:lstStyle/>
          <a:p>
            <a:fld id="{8666AC3B-2C8D-40D3-8B74-9F5B597A36B8}" type="slidenum">
              <a:rPr lang="en-US" smtClean="0"/>
              <a:pPr/>
              <a:t>20</a:t>
            </a:fld>
            <a:endParaRPr lang="en-US"/>
          </a:p>
        </p:txBody>
      </p:sp>
    </p:spTree>
    <p:extLst>
      <p:ext uri="{BB962C8B-B14F-4D97-AF65-F5344CB8AC3E}">
        <p14:creationId xmlns:p14="http://schemas.microsoft.com/office/powerpoint/2010/main" val="187710712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Current WST growth appears to be faster than historic estimates which may be a response to exploitation</a:t>
            </a:r>
          </a:p>
        </p:txBody>
      </p:sp>
      <p:sp>
        <p:nvSpPr>
          <p:cNvPr id="4" name="Slide Number Placeholder 3"/>
          <p:cNvSpPr>
            <a:spLocks noGrp="1"/>
          </p:cNvSpPr>
          <p:nvPr>
            <p:ph type="sldNum" sz="quarter" idx="10"/>
          </p:nvPr>
        </p:nvSpPr>
        <p:spPr/>
        <p:txBody>
          <a:bodyPr/>
          <a:lstStyle/>
          <a:p>
            <a:fld id="{8666AC3B-2C8D-40D3-8B74-9F5B597A36B8}" type="slidenum">
              <a:rPr lang="en-US" smtClean="0"/>
              <a:pPr/>
              <a:t>21</a:t>
            </a:fld>
            <a:endParaRPr lang="en-US"/>
          </a:p>
        </p:txBody>
      </p:sp>
    </p:spTree>
    <p:extLst>
      <p:ext uri="{BB962C8B-B14F-4D97-AF65-F5344CB8AC3E}">
        <p14:creationId xmlns:p14="http://schemas.microsoft.com/office/powerpoint/2010/main" val="18771071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For example, in the lower Fraser River in British Columbia, WST have an overall slower growth </a:t>
            </a:r>
            <a:endParaRPr lang="en-US" baseline="0" dirty="0"/>
          </a:p>
        </p:txBody>
      </p:sp>
      <p:sp>
        <p:nvSpPr>
          <p:cNvPr id="4" name="Slide Number Placeholder 3"/>
          <p:cNvSpPr>
            <a:spLocks noGrp="1"/>
          </p:cNvSpPr>
          <p:nvPr>
            <p:ph type="sldNum" sz="quarter" idx="10"/>
          </p:nvPr>
        </p:nvSpPr>
        <p:spPr/>
        <p:txBody>
          <a:bodyPr/>
          <a:lstStyle/>
          <a:p>
            <a:fld id="{8666AC3B-2C8D-40D3-8B74-9F5B597A36B8}" type="slidenum">
              <a:rPr lang="en-US" smtClean="0"/>
              <a:pPr/>
              <a:t>22</a:t>
            </a:fld>
            <a:endParaRPr lang="en-US"/>
          </a:p>
        </p:txBody>
      </p:sp>
    </p:spTree>
    <p:extLst>
      <p:ext uri="{BB962C8B-B14F-4D97-AF65-F5344CB8AC3E}">
        <p14:creationId xmlns:p14="http://schemas.microsoft.com/office/powerpoint/2010/main" val="187710712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Exploitation (</a:t>
            </a:r>
            <a:r>
              <a:rPr lang="en-US" sz="1200" i="1" kern="1200" dirty="0">
                <a:solidFill>
                  <a:schemeClr val="tx1"/>
                </a:solidFill>
                <a:effectLst/>
                <a:latin typeface="+mn-lt"/>
                <a:ea typeface="+mn-ea"/>
                <a:cs typeface="+mn-cs"/>
              </a:rPr>
              <a:t>µ</a:t>
            </a:r>
            <a:r>
              <a:rPr lang="en-US" sz="1200" kern="1200" dirty="0">
                <a:solidFill>
                  <a:schemeClr val="tx1"/>
                </a:solidFill>
                <a:effectLst/>
                <a:latin typeface="+mn-lt"/>
                <a:ea typeface="+mn-ea"/>
                <a:cs typeface="+mn-cs"/>
              </a:rPr>
              <a:t>) for White Sturgeon was estimated using tags reported harvested during the one year period after tagging for all WST in the slot length limit. This includes WST that</a:t>
            </a:r>
            <a:r>
              <a:rPr lang="en-US" sz="1200" kern="1200" baseline="0" dirty="0">
                <a:solidFill>
                  <a:schemeClr val="tx1"/>
                </a:solidFill>
                <a:effectLst/>
                <a:latin typeface="+mn-lt"/>
                <a:ea typeface="+mn-ea"/>
                <a:cs typeface="+mn-cs"/>
              </a:rPr>
              <a:t> at the time of tagging were below the minimum length limit, but grew into or out of the slot using information from the </a:t>
            </a:r>
            <a:r>
              <a:rPr lang="en-US" sz="1200" kern="1200" baseline="0" dirty="0" err="1">
                <a:solidFill>
                  <a:schemeClr val="tx1"/>
                </a:solidFill>
                <a:effectLst/>
                <a:latin typeface="+mn-lt"/>
                <a:ea typeface="+mn-ea"/>
                <a:cs typeface="+mn-cs"/>
              </a:rPr>
              <a:t>vonB</a:t>
            </a:r>
            <a:r>
              <a:rPr lang="en-US" sz="1200" kern="1200" baseline="0" dirty="0">
                <a:solidFill>
                  <a:schemeClr val="tx1"/>
                </a:solidFill>
                <a:effectLst/>
                <a:latin typeface="+mn-lt"/>
                <a:ea typeface="+mn-ea"/>
                <a:cs typeface="+mn-cs"/>
              </a:rPr>
              <a:t> growth model. For example, WST in 2013 recruited to the fishery at 10.2 years and stayed in the harvestable slot for 5.2 years. So all fish tagged between the ages of 9.2 to 15.3 years were considered vulnerable to harvest that year. </a:t>
            </a:r>
            <a:endParaRPr lang="en-US" sz="1200" kern="1200" dirty="0">
              <a:solidFill>
                <a:schemeClr val="tx1"/>
              </a:solidFill>
              <a:effectLst/>
              <a:latin typeface="+mn-lt"/>
              <a:ea typeface="+mn-ea"/>
              <a:cs typeface="+mn-cs"/>
            </a:endParaRPr>
          </a:p>
          <a:p>
            <a:pPr lvl="0"/>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The number of tags returned was adjusted for non-reporting with the assumption that tags with the highest monetary value (i.e., US$150) were reported by anglers at a rate of 100%.</a:t>
            </a:r>
          </a:p>
          <a:p>
            <a:pPr lvl="0"/>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Varianc</a:t>
            </a:r>
            <a:r>
              <a:rPr lang="en-US" sz="1200" kern="1200" baseline="0" dirty="0">
                <a:solidFill>
                  <a:schemeClr val="tx1"/>
                </a:solidFill>
                <a:effectLst/>
                <a:latin typeface="+mn-lt"/>
                <a:ea typeface="+mn-ea"/>
                <a:cs typeface="+mn-cs"/>
              </a:rPr>
              <a:t>e estimators account for uncertainty due to the number of tags at large and a low return rate. </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666AC3B-2C8D-40D3-8B74-9F5B597A36B8}" type="slidenum">
              <a:rPr lang="en-US" smtClean="0"/>
              <a:pPr/>
              <a:t>23</a:t>
            </a:fld>
            <a:endParaRPr lang="en-US"/>
          </a:p>
        </p:txBody>
      </p:sp>
    </p:spTree>
    <p:extLst>
      <p:ext uri="{BB962C8B-B14F-4D97-AF65-F5344CB8AC3E}">
        <p14:creationId xmlns:p14="http://schemas.microsoft.com/office/powerpoint/2010/main" val="63273631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baseline="0" dirty="0">
                <a:solidFill>
                  <a:schemeClr val="tx1"/>
                </a:solidFill>
                <a:effectLst/>
                <a:latin typeface="+mn-lt"/>
                <a:ea typeface="+mn-ea"/>
                <a:cs typeface="+mn-cs"/>
              </a:rPr>
              <a:t>We used the cumulative </a:t>
            </a:r>
            <a:r>
              <a:rPr lang="en-US" sz="1200" kern="1200" dirty="0">
                <a:solidFill>
                  <a:schemeClr val="tx1"/>
                </a:solidFill>
                <a:effectLst/>
                <a:latin typeface="+mn-lt"/>
                <a:ea typeface="+mn-ea"/>
                <a:cs typeface="+mn-cs"/>
              </a:rPr>
              <a:t>average of 13.6% (±6.48%)</a:t>
            </a:r>
            <a:r>
              <a:rPr lang="en-US" sz="1200" kern="1200" baseline="0" dirty="0">
                <a:solidFill>
                  <a:schemeClr val="tx1"/>
                </a:solidFill>
                <a:effectLst/>
                <a:latin typeface="+mn-lt"/>
                <a:ea typeface="+mn-ea"/>
                <a:cs typeface="+mn-cs"/>
              </a:rPr>
              <a:t> as the base exploitation rate for the models </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666AC3B-2C8D-40D3-8B74-9F5B597A36B8}" type="slidenum">
              <a:rPr lang="en-US" smtClean="0"/>
              <a:pPr/>
              <a:t>24</a:t>
            </a:fld>
            <a:endParaRPr lang="en-US"/>
          </a:p>
        </p:txBody>
      </p:sp>
    </p:spTree>
    <p:extLst>
      <p:ext uri="{BB962C8B-B14F-4D97-AF65-F5344CB8AC3E}">
        <p14:creationId xmlns:p14="http://schemas.microsoft.com/office/powerpoint/2010/main" val="63273631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mn-lt"/>
              </a:rPr>
              <a:t>Under a spawning periodicity of 10% of mature White Sturgeon females spawning in a given year, we modeled how the population growth rate might vary under three different slot length limits. In this scenario,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mn-lt"/>
            </a:endParaRPr>
          </a:p>
          <a:p>
            <a:endParaRPr lang="en-US" dirty="0"/>
          </a:p>
        </p:txBody>
      </p:sp>
      <p:sp>
        <p:nvSpPr>
          <p:cNvPr id="4" name="Slide Number Placeholder 3"/>
          <p:cNvSpPr>
            <a:spLocks noGrp="1"/>
          </p:cNvSpPr>
          <p:nvPr>
            <p:ph type="sldNum" sz="quarter" idx="10"/>
          </p:nvPr>
        </p:nvSpPr>
        <p:spPr/>
        <p:txBody>
          <a:bodyPr/>
          <a:lstStyle/>
          <a:p>
            <a:fld id="{8666AC3B-2C8D-40D3-8B74-9F5B597A36B8}" type="slidenum">
              <a:rPr lang="en-US" smtClean="0"/>
              <a:pPr/>
              <a:t>25</a:t>
            </a:fld>
            <a:endParaRPr lang="en-US"/>
          </a:p>
        </p:txBody>
      </p:sp>
    </p:spTree>
    <p:extLst>
      <p:ext uri="{BB962C8B-B14F-4D97-AF65-F5344CB8AC3E}">
        <p14:creationId xmlns:p14="http://schemas.microsoft.com/office/powerpoint/2010/main" val="192904150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mn-lt"/>
              </a:rPr>
              <a:t>Under a spawning periodicity of 10% of mature White Sturgeon females spawning in a given year, we modeled how the population growth rate might vary under three different slot length limits. In this scenario,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mn-lt"/>
            </a:endParaRPr>
          </a:p>
          <a:p>
            <a:endParaRPr lang="en-US" dirty="0"/>
          </a:p>
        </p:txBody>
      </p:sp>
      <p:sp>
        <p:nvSpPr>
          <p:cNvPr id="4" name="Slide Number Placeholder 3"/>
          <p:cNvSpPr>
            <a:spLocks noGrp="1"/>
          </p:cNvSpPr>
          <p:nvPr>
            <p:ph type="sldNum" sz="quarter" idx="10"/>
          </p:nvPr>
        </p:nvSpPr>
        <p:spPr/>
        <p:txBody>
          <a:bodyPr/>
          <a:lstStyle/>
          <a:p>
            <a:fld id="{8666AC3B-2C8D-40D3-8B74-9F5B597A36B8}" type="slidenum">
              <a:rPr lang="en-US" smtClean="0"/>
              <a:pPr/>
              <a:t>26</a:t>
            </a:fld>
            <a:endParaRPr lang="en-US"/>
          </a:p>
        </p:txBody>
      </p:sp>
    </p:spTree>
    <p:extLst>
      <p:ext uri="{BB962C8B-B14F-4D97-AF65-F5344CB8AC3E}">
        <p14:creationId xmlns:p14="http://schemas.microsoft.com/office/powerpoint/2010/main" val="192904150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prstClr val="black"/>
                </a:solidFill>
                <a:effectLst/>
                <a:uLnTx/>
                <a:uFillTx/>
                <a:latin typeface="+mn-lt"/>
              </a:rPr>
              <a:t>Under a spawning periodicity of 15% of mature White Sturgeon females spawning in a given year, we modeled how the population growth rate might vary under the three different slot length limits…over the course of 20 years, the population growth rate does not reach one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prstClr val="black"/>
                </a:solidFill>
                <a:effectLst/>
                <a:uLnTx/>
                <a:uFillTx/>
                <a:latin typeface="+mn-lt"/>
              </a:rPr>
              <a:t> </a:t>
            </a:r>
            <a:endParaRPr kumimoji="0" lang="en-US" sz="1200" b="0" i="0" u="none" strike="noStrike" kern="1200" cap="none" spc="0" normalizeH="0" baseline="0" noProof="0" dirty="0">
              <a:ln>
                <a:noFill/>
              </a:ln>
              <a:solidFill>
                <a:prstClr val="black"/>
              </a:solidFill>
              <a:effectLst/>
              <a:uLnTx/>
              <a:uFillTx/>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mn-lt"/>
            </a:endParaRPr>
          </a:p>
          <a:p>
            <a:endParaRPr lang="en-US" dirty="0"/>
          </a:p>
        </p:txBody>
      </p:sp>
      <p:sp>
        <p:nvSpPr>
          <p:cNvPr id="4" name="Slide Number Placeholder 3"/>
          <p:cNvSpPr>
            <a:spLocks noGrp="1"/>
          </p:cNvSpPr>
          <p:nvPr>
            <p:ph type="sldNum" sz="quarter" idx="10"/>
          </p:nvPr>
        </p:nvSpPr>
        <p:spPr/>
        <p:txBody>
          <a:bodyPr/>
          <a:lstStyle/>
          <a:p>
            <a:fld id="{8666AC3B-2C8D-40D3-8B74-9F5B597A36B8}" type="slidenum">
              <a:rPr lang="en-US" smtClean="0"/>
              <a:pPr/>
              <a:t>27</a:t>
            </a:fld>
            <a:endParaRPr lang="en-US"/>
          </a:p>
        </p:txBody>
      </p:sp>
    </p:spTree>
    <p:extLst>
      <p:ext uri="{BB962C8B-B14F-4D97-AF65-F5344CB8AC3E}">
        <p14:creationId xmlns:p14="http://schemas.microsoft.com/office/powerpoint/2010/main" val="192904150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prstClr val="black"/>
                </a:solidFill>
                <a:effectLst/>
                <a:uLnTx/>
                <a:uFillTx/>
                <a:latin typeface="+mn-lt"/>
              </a:rPr>
              <a:t>Under a spawning periodicity of 15% of mature White Sturgeon females spawning in a given year, we modeled how the population growth rate might vary under the three different slot length limits…over the course of 20 years, the population growth rate does not reach one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prstClr val="black"/>
                </a:solidFill>
                <a:effectLst/>
                <a:uLnTx/>
                <a:uFillTx/>
                <a:latin typeface="+mn-lt"/>
              </a:rPr>
              <a:t> </a:t>
            </a:r>
            <a:endParaRPr kumimoji="0" lang="en-US" sz="1200" b="0" i="0" u="none" strike="noStrike" kern="1200" cap="none" spc="0" normalizeH="0" baseline="0" noProof="0" dirty="0">
              <a:ln>
                <a:noFill/>
              </a:ln>
              <a:solidFill>
                <a:prstClr val="black"/>
              </a:solidFill>
              <a:effectLst/>
              <a:uLnTx/>
              <a:uFillTx/>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mn-lt"/>
            </a:endParaRPr>
          </a:p>
          <a:p>
            <a:endParaRPr lang="en-US" dirty="0"/>
          </a:p>
        </p:txBody>
      </p:sp>
      <p:sp>
        <p:nvSpPr>
          <p:cNvPr id="4" name="Slide Number Placeholder 3"/>
          <p:cNvSpPr>
            <a:spLocks noGrp="1"/>
          </p:cNvSpPr>
          <p:nvPr>
            <p:ph type="sldNum" sz="quarter" idx="10"/>
          </p:nvPr>
        </p:nvSpPr>
        <p:spPr/>
        <p:txBody>
          <a:bodyPr/>
          <a:lstStyle/>
          <a:p>
            <a:fld id="{8666AC3B-2C8D-40D3-8B74-9F5B597A36B8}" type="slidenum">
              <a:rPr lang="en-US" smtClean="0"/>
              <a:pPr/>
              <a:t>28</a:t>
            </a:fld>
            <a:endParaRPr lang="en-US"/>
          </a:p>
        </p:txBody>
      </p:sp>
    </p:spTree>
    <p:extLst>
      <p:ext uri="{BB962C8B-B14F-4D97-AF65-F5344CB8AC3E}">
        <p14:creationId xmlns:p14="http://schemas.microsoft.com/office/powerpoint/2010/main" val="192904150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prstClr val="black"/>
                </a:solidFill>
                <a:effectLst/>
                <a:uLnTx/>
                <a:uFillTx/>
                <a:latin typeface="+mn-lt"/>
              </a:rPr>
              <a:t>And lastly, under a spawning periodicity of 25% of mature White Sturgeon females spawning in a given year, we modeled how the population growth rate under the three different slot length limits. A little less grim than the other two models, but again, the mean population growth rate does not approach one under any scenario over a 20 year time span.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prstClr val="black"/>
                </a:solidFill>
                <a:effectLst/>
                <a:uLnTx/>
                <a:uFillTx/>
                <a:latin typeface="+mn-lt"/>
              </a:rPr>
              <a:t> </a:t>
            </a:r>
            <a:endParaRPr kumimoji="0" lang="en-US" sz="1200" b="0" i="0" u="none" strike="noStrike" kern="1200" cap="none" spc="0" normalizeH="0" baseline="0" noProof="0" dirty="0">
              <a:ln>
                <a:noFill/>
              </a:ln>
              <a:solidFill>
                <a:prstClr val="black"/>
              </a:solidFill>
              <a:effectLst/>
              <a:uLnTx/>
              <a:uFillTx/>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mn-lt"/>
            </a:endParaRPr>
          </a:p>
          <a:p>
            <a:endParaRPr lang="en-US" dirty="0"/>
          </a:p>
        </p:txBody>
      </p:sp>
      <p:sp>
        <p:nvSpPr>
          <p:cNvPr id="4" name="Slide Number Placeholder 3"/>
          <p:cNvSpPr>
            <a:spLocks noGrp="1"/>
          </p:cNvSpPr>
          <p:nvPr>
            <p:ph type="sldNum" sz="quarter" idx="10"/>
          </p:nvPr>
        </p:nvSpPr>
        <p:spPr/>
        <p:txBody>
          <a:bodyPr/>
          <a:lstStyle/>
          <a:p>
            <a:fld id="{8666AC3B-2C8D-40D3-8B74-9F5B597A36B8}" type="slidenum">
              <a:rPr lang="en-US" smtClean="0"/>
              <a:pPr/>
              <a:t>29</a:t>
            </a:fld>
            <a:endParaRPr lang="en-US"/>
          </a:p>
        </p:txBody>
      </p:sp>
    </p:spTree>
    <p:extLst>
      <p:ext uri="{BB962C8B-B14F-4D97-AF65-F5344CB8AC3E}">
        <p14:creationId xmlns:p14="http://schemas.microsoft.com/office/powerpoint/2010/main" val="19290415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600" dirty="0"/>
              <a:t>…in</a:t>
            </a:r>
            <a:r>
              <a:rPr lang="en-US" sz="1600" baseline="0" dirty="0"/>
              <a:t> California, White Sturgeon are primarily found in the SFE. </a:t>
            </a:r>
          </a:p>
          <a:p>
            <a:endParaRPr lang="en-US" sz="1600" baseline="0" dirty="0"/>
          </a:p>
          <a:p>
            <a:r>
              <a:rPr lang="en-US" sz="1600" baseline="0" dirty="0"/>
              <a:t>Spend a majority of time in the brackish water of San Fran, San Pablo, and Suisun Bays and use the Sac and San Joaquin rivers to spawn </a:t>
            </a:r>
          </a:p>
          <a:p>
            <a:endParaRPr lang="en-US" sz="1600" baseline="0" dirty="0"/>
          </a:p>
        </p:txBody>
      </p:sp>
      <p:sp>
        <p:nvSpPr>
          <p:cNvPr id="4" name="Slide Number Placeholder 3"/>
          <p:cNvSpPr>
            <a:spLocks noGrp="1"/>
          </p:cNvSpPr>
          <p:nvPr>
            <p:ph type="sldNum" sz="quarter" idx="10"/>
          </p:nvPr>
        </p:nvSpPr>
        <p:spPr/>
        <p:txBody>
          <a:bodyPr/>
          <a:lstStyle/>
          <a:p>
            <a:fld id="{8666AC3B-2C8D-40D3-8B74-9F5B597A36B8}" type="slidenum">
              <a:rPr lang="en-US" smtClean="0"/>
              <a:pPr/>
              <a:t>3</a:t>
            </a:fld>
            <a:endParaRPr lang="en-US"/>
          </a:p>
        </p:txBody>
      </p:sp>
    </p:spTree>
    <p:extLst>
      <p:ext uri="{BB962C8B-B14F-4D97-AF65-F5344CB8AC3E}">
        <p14:creationId xmlns:p14="http://schemas.microsoft.com/office/powerpoint/2010/main" val="299582908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prstClr val="black"/>
                </a:solidFill>
                <a:effectLst/>
                <a:uLnTx/>
                <a:uFillTx/>
                <a:latin typeface="+mn-lt"/>
              </a:rPr>
              <a:t>And lastly, under a spawning periodicity of 25% of mature White Sturgeon females spawning in a given year, we modeled how the population growth rate under the three different slot length limits. A little less grim than the other two models, but again, the mean population growth rate does not approach one under any scenario over a 20 year time span.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prstClr val="black"/>
                </a:solidFill>
                <a:effectLst/>
                <a:uLnTx/>
                <a:uFillTx/>
                <a:latin typeface="+mn-lt"/>
              </a:rPr>
              <a:t> </a:t>
            </a:r>
            <a:endParaRPr kumimoji="0" lang="en-US" sz="1200" b="0" i="0" u="none" strike="noStrike" kern="1200" cap="none" spc="0" normalizeH="0" baseline="0" noProof="0" dirty="0">
              <a:ln>
                <a:noFill/>
              </a:ln>
              <a:solidFill>
                <a:prstClr val="black"/>
              </a:solidFill>
              <a:effectLst/>
              <a:uLnTx/>
              <a:uFillTx/>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mn-lt"/>
            </a:endParaRPr>
          </a:p>
          <a:p>
            <a:endParaRPr lang="en-US" dirty="0"/>
          </a:p>
        </p:txBody>
      </p:sp>
      <p:sp>
        <p:nvSpPr>
          <p:cNvPr id="4" name="Slide Number Placeholder 3"/>
          <p:cNvSpPr>
            <a:spLocks noGrp="1"/>
          </p:cNvSpPr>
          <p:nvPr>
            <p:ph type="sldNum" sz="quarter" idx="10"/>
          </p:nvPr>
        </p:nvSpPr>
        <p:spPr/>
        <p:txBody>
          <a:bodyPr/>
          <a:lstStyle/>
          <a:p>
            <a:fld id="{8666AC3B-2C8D-40D3-8B74-9F5B597A36B8}" type="slidenum">
              <a:rPr lang="en-US" smtClean="0"/>
              <a:pPr/>
              <a:t>30</a:t>
            </a:fld>
            <a:endParaRPr lang="en-US"/>
          </a:p>
        </p:txBody>
      </p:sp>
    </p:spTree>
    <p:extLst>
      <p:ext uri="{BB962C8B-B14F-4D97-AF65-F5344CB8AC3E}">
        <p14:creationId xmlns:p14="http://schemas.microsoft.com/office/powerpoint/2010/main" val="192904150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Additionally, we conducted an elasticity analysis which helps estimate which life stage’s vital rate will have the largest proportional change to the population growth rate. </a:t>
            </a:r>
            <a:r>
              <a:rPr lang="en-US" sz="1200" kern="1200" dirty="0">
                <a:solidFill>
                  <a:schemeClr val="tx1"/>
                </a:solidFill>
                <a:effectLst/>
                <a:latin typeface="+mn-lt"/>
                <a:ea typeface="+mn-ea"/>
                <a:cs typeface="+mn-cs"/>
              </a:rPr>
              <a:t>Summed elasticities were greatest for adult (age 10+) survival rates. Thus, in this model, survival rates of the reproductive age classes made the largest relative contribution to lambda compared to the survival rates from birth to sexual maturity. </a:t>
            </a:r>
            <a:r>
              <a:rPr lang="en-US" baseline="0" dirty="0"/>
              <a:t>This may be because in </a:t>
            </a:r>
            <a:r>
              <a:rPr lang="en-US" sz="1200" kern="1200" dirty="0">
                <a:solidFill>
                  <a:schemeClr val="tx1"/>
                </a:solidFill>
                <a:effectLst/>
                <a:latin typeface="+mn-lt"/>
                <a:ea typeface="+mn-ea"/>
                <a:cs typeface="+mn-cs"/>
              </a:rPr>
              <a:t>populations such as White Sturgeon in the SSJ, high survival rates of older, sexually mature individuals are critical to span lengthy gaps in recruitment</a:t>
            </a:r>
            <a:endParaRPr lang="en-US" sz="1200" b="0" i="0" kern="1200" baseline="0" dirty="0">
              <a:solidFill>
                <a:schemeClr val="tx1"/>
              </a:solidFill>
              <a:effectLst/>
              <a:latin typeface="+mn-lt"/>
              <a:ea typeface="+mn-ea"/>
              <a:cs typeface="+mn-cs"/>
            </a:endParaRPr>
          </a:p>
          <a:p>
            <a:endParaRPr lang="en-US" baseline="0" dirty="0"/>
          </a:p>
          <a:p>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mn-lt"/>
            </a:endParaRPr>
          </a:p>
          <a:p>
            <a:endParaRPr lang="en-US" dirty="0"/>
          </a:p>
        </p:txBody>
      </p:sp>
      <p:sp>
        <p:nvSpPr>
          <p:cNvPr id="4" name="Slide Number Placeholder 3"/>
          <p:cNvSpPr>
            <a:spLocks noGrp="1"/>
          </p:cNvSpPr>
          <p:nvPr>
            <p:ph type="sldNum" sz="quarter" idx="10"/>
          </p:nvPr>
        </p:nvSpPr>
        <p:spPr/>
        <p:txBody>
          <a:bodyPr/>
          <a:lstStyle/>
          <a:p>
            <a:fld id="{8666AC3B-2C8D-40D3-8B74-9F5B597A36B8}" type="slidenum">
              <a:rPr lang="en-US" smtClean="0"/>
              <a:pPr/>
              <a:t>31</a:t>
            </a:fld>
            <a:endParaRPr lang="en-US"/>
          </a:p>
        </p:txBody>
      </p:sp>
    </p:spTree>
    <p:extLst>
      <p:ext uri="{BB962C8B-B14F-4D97-AF65-F5344CB8AC3E}">
        <p14:creationId xmlns:p14="http://schemas.microsoft.com/office/powerpoint/2010/main" val="11555146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u="sng" baseline="0" dirty="0"/>
              <a:t>Spawning periodicity</a:t>
            </a:r>
            <a:r>
              <a:rPr lang="en-US" baseline="0" dirty="0"/>
              <a:t>: by increasing spawning periodicity, exploitation has less of an influence on population growth rates. Even though we modeled different time intervals, we think that the value of 15% of mature females is the most reasonable valuable given the best available literature. However, even at the highest spawning frequency (once every 4 years) the population growth rate did not approach 1 until very low levels of exploitation </a:t>
            </a:r>
            <a:endParaRPr lang="en-US" baseline="0" dirty="0" smtClean="0"/>
          </a:p>
          <a:p>
            <a:endParaRPr lang="en-US" baseline="0"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lang="en-US" sz="2400" dirty="0" smtClean="0">
                <a:solidFill>
                  <a:schemeClr val="accent1">
                    <a:lumMod val="40000"/>
                    <a:lumOff val="60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rPr>
              <a:t>10% decrease resulted in a 5.9% decrease in </a:t>
            </a:r>
            <a:r>
              <a:rPr lang="en-US" sz="2400" i="1" dirty="0" smtClean="0">
                <a:solidFill>
                  <a:schemeClr val="accent1">
                    <a:lumMod val="60000"/>
                    <a:lumOff val="40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sym typeface="Symbol"/>
              </a:rPr>
              <a:t></a:t>
            </a:r>
            <a:endParaRPr lang="en-US" sz="2400" dirty="0" smtClean="0">
              <a:solidFill>
                <a:schemeClr val="accent1">
                  <a:lumMod val="40000"/>
                  <a:lumOff val="60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endParaRPr>
          </a:p>
          <a:p>
            <a:endParaRPr lang="en-US" baseline="0" dirty="0"/>
          </a:p>
          <a:p>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u="sng" baseline="0" dirty="0"/>
              <a:t>Slot length limit</a:t>
            </a:r>
            <a:r>
              <a:rPr lang="en-US" baseline="0" dirty="0"/>
              <a:t>: Changing the slot length limit seem to have little effect on the overall population growth rates. In these models, smaller sizes appear to be better, but not by much. However, this might due in part to the present age structure of the population and a shift to a smaller harvest slot length limit is not recommended at this time. </a:t>
            </a:r>
          </a:p>
          <a:p>
            <a:endParaRPr lang="en-US" baseline="0" dirty="0"/>
          </a:p>
          <a:p>
            <a:r>
              <a:rPr lang="en-US" u="sng" baseline="0" dirty="0"/>
              <a:t>Exploitation:</a:t>
            </a:r>
            <a:r>
              <a:rPr lang="en-US" u="none" baseline="0" dirty="0"/>
              <a:t> reducing exploitation</a:t>
            </a:r>
            <a:r>
              <a:rPr lang="en-US" baseline="0" dirty="0"/>
              <a:t> to low levels elicits the greatest response in population growth rates, anywhere from 5-17%, depending on the scenario. </a:t>
            </a:r>
          </a:p>
          <a:p>
            <a:endParaRPr lang="en-US" baseline="0" dirty="0"/>
          </a:p>
          <a:p>
            <a:r>
              <a:rPr lang="en-US" baseline="0" dirty="0"/>
              <a:t>Despite the uncertainty and variability in our data and given what we know these models most likely mimic population trends and it is likely that without intervention WST in the SFE will continue to decline without any changes to the harvest regulations. </a:t>
            </a:r>
          </a:p>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8666AC3B-2C8D-40D3-8B74-9F5B597A36B8}" type="slidenum">
              <a:rPr lang="en-US" smtClean="0"/>
              <a:pPr/>
              <a:t>32</a:t>
            </a:fld>
            <a:endParaRPr lang="en-US"/>
          </a:p>
        </p:txBody>
      </p:sp>
    </p:spTree>
    <p:extLst>
      <p:ext uri="{BB962C8B-B14F-4D97-AF65-F5344CB8AC3E}">
        <p14:creationId xmlns:p14="http://schemas.microsoft.com/office/powerpoint/2010/main" val="256665674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sz="1600" dirty="0"/>
          </a:p>
        </p:txBody>
      </p:sp>
      <p:sp>
        <p:nvSpPr>
          <p:cNvPr id="4" name="Slide Number Placeholder 3"/>
          <p:cNvSpPr>
            <a:spLocks noGrp="1"/>
          </p:cNvSpPr>
          <p:nvPr>
            <p:ph type="sldNum" sz="quarter" idx="10"/>
          </p:nvPr>
        </p:nvSpPr>
        <p:spPr/>
        <p:txBody>
          <a:bodyPr/>
          <a:lstStyle/>
          <a:p>
            <a:fld id="{8666AC3B-2C8D-40D3-8B74-9F5B597A36B8}" type="slidenum">
              <a:rPr lang="en-US" smtClean="0"/>
              <a:pPr/>
              <a:t>33</a:t>
            </a:fld>
            <a:endParaRPr lang="en-US"/>
          </a:p>
        </p:txBody>
      </p:sp>
    </p:spTree>
    <p:extLst>
      <p:ext uri="{BB962C8B-B14F-4D97-AF65-F5344CB8AC3E}">
        <p14:creationId xmlns:p14="http://schemas.microsoft.com/office/powerpoint/2010/main" val="179285437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a:p>
        </p:txBody>
      </p:sp>
      <p:sp>
        <p:nvSpPr>
          <p:cNvPr id="4" name="Slide Number Placeholder 3"/>
          <p:cNvSpPr>
            <a:spLocks noGrp="1"/>
          </p:cNvSpPr>
          <p:nvPr>
            <p:ph type="sldNum" sz="quarter" idx="10"/>
          </p:nvPr>
        </p:nvSpPr>
        <p:spPr/>
        <p:txBody>
          <a:bodyPr/>
          <a:lstStyle/>
          <a:p>
            <a:fld id="{8666AC3B-2C8D-40D3-8B74-9F5B597A36B8}" type="slidenum">
              <a:rPr lang="en-US" smtClean="0"/>
              <a:pPr/>
              <a:t>34</a:t>
            </a:fld>
            <a:endParaRPr lang="en-US"/>
          </a:p>
        </p:txBody>
      </p:sp>
    </p:spTree>
    <p:extLst>
      <p:ext uri="{BB962C8B-B14F-4D97-AF65-F5344CB8AC3E}">
        <p14:creationId xmlns:p14="http://schemas.microsoft.com/office/powerpoint/2010/main" val="403949368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mn-lt"/>
            </a:endParaRPr>
          </a:p>
          <a:p>
            <a:endParaRPr lang="en-US" dirty="0"/>
          </a:p>
        </p:txBody>
      </p:sp>
      <p:sp>
        <p:nvSpPr>
          <p:cNvPr id="4" name="Slide Number Placeholder 3"/>
          <p:cNvSpPr>
            <a:spLocks noGrp="1"/>
          </p:cNvSpPr>
          <p:nvPr>
            <p:ph type="sldNum" sz="quarter" idx="10"/>
          </p:nvPr>
        </p:nvSpPr>
        <p:spPr/>
        <p:txBody>
          <a:bodyPr/>
          <a:lstStyle/>
          <a:p>
            <a:fld id="{8666AC3B-2C8D-40D3-8B74-9F5B597A36B8}" type="slidenum">
              <a:rPr lang="en-US" smtClean="0"/>
              <a:pPr/>
              <a:t>35</a:t>
            </a:fld>
            <a:endParaRPr lang="en-US"/>
          </a:p>
        </p:txBody>
      </p:sp>
    </p:spTree>
    <p:extLst>
      <p:ext uri="{BB962C8B-B14F-4D97-AF65-F5344CB8AC3E}">
        <p14:creationId xmlns:p14="http://schemas.microsoft.com/office/powerpoint/2010/main" val="192904150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mn-lt"/>
              </a:rPr>
              <a:t>And lastly, under a spawning periodicity of 25% of mature White Sturgeon females spawning in a given year, we modeled how the population growth rate under the three different slot length limits. A little less grim than the other two models, but again, the mean population growth rate does not approach one under any scenario over a 20 year time span.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mn-lt"/>
            </a:endParaRPr>
          </a:p>
          <a:p>
            <a:endParaRPr lang="en-US" dirty="0"/>
          </a:p>
        </p:txBody>
      </p:sp>
      <p:sp>
        <p:nvSpPr>
          <p:cNvPr id="4" name="Slide Number Placeholder 3"/>
          <p:cNvSpPr>
            <a:spLocks noGrp="1"/>
          </p:cNvSpPr>
          <p:nvPr>
            <p:ph type="sldNum" sz="quarter" idx="10"/>
          </p:nvPr>
        </p:nvSpPr>
        <p:spPr/>
        <p:txBody>
          <a:bodyPr/>
          <a:lstStyle/>
          <a:p>
            <a:fld id="{8666AC3B-2C8D-40D3-8B74-9F5B597A36B8}" type="slidenum">
              <a:rPr lang="en-US" smtClean="0"/>
              <a:pPr/>
              <a:t>36</a:t>
            </a:fld>
            <a:endParaRPr lang="en-US"/>
          </a:p>
        </p:txBody>
      </p:sp>
    </p:spTree>
    <p:extLst>
      <p:ext uri="{BB962C8B-B14F-4D97-AF65-F5344CB8AC3E}">
        <p14:creationId xmlns:p14="http://schemas.microsoft.com/office/powerpoint/2010/main" val="19290415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baseline="0" dirty="0" smtClean="0">
                <a:solidFill>
                  <a:schemeClr val="tx1"/>
                </a:solidFill>
                <a:effectLst/>
                <a:latin typeface="+mn-lt"/>
                <a:ea typeface="+mn-ea"/>
                <a:cs typeface="+mn-cs"/>
              </a:rPr>
              <a:t>Historically abundant, unregulated commercial fishing in the late 19</a:t>
            </a:r>
            <a:r>
              <a:rPr lang="en-US" sz="1200" kern="1200" baseline="30000" dirty="0" smtClean="0">
                <a:solidFill>
                  <a:schemeClr val="tx1"/>
                </a:solidFill>
                <a:effectLst/>
                <a:latin typeface="+mn-lt"/>
                <a:ea typeface="+mn-ea"/>
                <a:cs typeface="+mn-cs"/>
              </a:rPr>
              <a:t>th</a:t>
            </a:r>
            <a:r>
              <a:rPr lang="en-US" sz="1200" kern="1200" baseline="0" dirty="0" smtClean="0">
                <a:solidFill>
                  <a:schemeClr val="tx1"/>
                </a:solidFill>
                <a:effectLst/>
                <a:latin typeface="+mn-lt"/>
                <a:ea typeface="+mn-ea"/>
                <a:cs typeface="+mn-cs"/>
              </a:rPr>
              <a:t> century lead to the permanent closure of all fishing in 1917. </a:t>
            </a:r>
            <a:endParaRPr lang="en-US" sz="1200" kern="1200" baseline="0" dirty="0">
              <a:solidFill>
                <a:schemeClr val="tx1"/>
              </a:solidFill>
              <a:effectLst/>
              <a:latin typeface="+mn-lt"/>
              <a:ea typeface="+mn-ea"/>
              <a:cs typeface="+mn-cs"/>
            </a:endParaRPr>
          </a:p>
          <a:p>
            <a:endParaRPr lang="en-US" sz="1200" kern="1200" baseline="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 recreational fishery for WST </a:t>
            </a:r>
            <a:r>
              <a:rPr lang="en-US" sz="1200" kern="1200" baseline="0" dirty="0">
                <a:solidFill>
                  <a:schemeClr val="tx1"/>
                </a:solidFill>
                <a:effectLst/>
                <a:latin typeface="+mn-lt"/>
                <a:ea typeface="+mn-ea"/>
                <a:cs typeface="+mn-cs"/>
              </a:rPr>
              <a:t>was established in 1954. Since then, the CDFW has been monitoring the population with reported estimates of exploitation across the years varying from 2-11%. However, these exploitation estimates are thought to be biased-low due to incomplete information regarding legal and illegal harvest. </a:t>
            </a:r>
          </a:p>
          <a:p>
            <a:endParaRPr lang="en-US" sz="1200" kern="1200" baseline="0" dirty="0">
              <a:solidFill>
                <a:schemeClr val="tx1"/>
              </a:solidFill>
              <a:effectLst/>
              <a:latin typeface="+mn-lt"/>
              <a:ea typeface="+mn-ea"/>
              <a:cs typeface="+mn-cs"/>
            </a:endParaRPr>
          </a:p>
          <a:p>
            <a:r>
              <a:rPr lang="en-US" sz="1200" kern="1200" baseline="0" dirty="0">
                <a:solidFill>
                  <a:schemeClr val="tx1"/>
                </a:solidFill>
                <a:effectLst/>
                <a:latin typeface="+mn-lt"/>
                <a:ea typeface="+mn-ea"/>
                <a:cs typeface="+mn-cs"/>
              </a:rPr>
              <a:t>Additionally, urban and agricultural developments in the SSJ has led to widespread habitat alterations resulting in habitat loss, changes to historic water flow and temperatures regimes, introduced </a:t>
            </a:r>
            <a:r>
              <a:rPr lang="en-US" sz="1200" kern="1200" baseline="0" dirty="0" err="1">
                <a:solidFill>
                  <a:schemeClr val="tx1"/>
                </a:solidFill>
                <a:effectLst/>
                <a:latin typeface="+mn-lt"/>
                <a:ea typeface="+mn-ea"/>
                <a:cs typeface="+mn-cs"/>
              </a:rPr>
              <a:t>piscousivous</a:t>
            </a:r>
            <a:r>
              <a:rPr lang="en-US" sz="1200" kern="1200" baseline="0" dirty="0">
                <a:solidFill>
                  <a:schemeClr val="tx1"/>
                </a:solidFill>
                <a:effectLst/>
                <a:latin typeface="+mn-lt"/>
                <a:ea typeface="+mn-ea"/>
                <a:cs typeface="+mn-cs"/>
              </a:rPr>
              <a:t> nonnative species, and reduced water quality.  </a:t>
            </a:r>
          </a:p>
        </p:txBody>
      </p:sp>
      <p:sp>
        <p:nvSpPr>
          <p:cNvPr id="4" name="Slide Number Placeholder 3"/>
          <p:cNvSpPr>
            <a:spLocks noGrp="1"/>
          </p:cNvSpPr>
          <p:nvPr>
            <p:ph type="sldNum" sz="quarter" idx="10"/>
          </p:nvPr>
        </p:nvSpPr>
        <p:spPr/>
        <p:txBody>
          <a:bodyPr/>
          <a:lstStyle/>
          <a:p>
            <a:fld id="{8666AC3B-2C8D-40D3-8B74-9F5B597A36B8}" type="slidenum">
              <a:rPr lang="en-US" smtClean="0"/>
              <a:pPr/>
              <a:t>4</a:t>
            </a:fld>
            <a:endParaRPr lang="en-US"/>
          </a:p>
        </p:txBody>
      </p:sp>
    </p:spTree>
    <p:extLst>
      <p:ext uri="{BB962C8B-B14F-4D97-AF65-F5344CB8AC3E}">
        <p14:creationId xmlns:p14="http://schemas.microsoft.com/office/powerpoint/2010/main" val="6463079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These challenging conditions are largely attributed to the declining population trends noticed by mangers in recent years in several monitoring studies. The most concerning include historic lows in CPUE in the CDFW long-term adult sturgeon study. Additionally, recruitment failure has been ongoing for almost 2 decades, with only 2 strong years classes documented in the last 18 years, in 2006 and 2011. </a:t>
            </a:r>
            <a:r>
              <a:rPr lang="en-US" sz="1200" kern="1200" dirty="0">
                <a:solidFill>
                  <a:schemeClr val="tx1"/>
                </a:solidFill>
                <a:effectLst/>
                <a:latin typeface="+mn-lt"/>
                <a:ea typeface="+mn-ea"/>
                <a:cs typeface="+mn-cs"/>
              </a:rPr>
              <a:t>With the 2006 cohort</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fully recruited and the 2011 cohort rapidly</a:t>
            </a:r>
            <a:r>
              <a:rPr lang="en-US" sz="1200" kern="1200" baseline="0" dirty="0">
                <a:solidFill>
                  <a:schemeClr val="tx1"/>
                </a:solidFill>
                <a:effectLst/>
                <a:latin typeface="+mn-lt"/>
                <a:ea typeface="+mn-ea"/>
                <a:cs typeface="+mn-cs"/>
              </a:rPr>
              <a:t> approaching full recruitment to the sport fishery, harvest regulations need to be in place that can best </a:t>
            </a:r>
            <a:r>
              <a:rPr lang="en-US" baseline="0" dirty="0"/>
              <a:t>protect these year classes</a:t>
            </a:r>
            <a:r>
              <a:rPr lang="en-US" sz="1200" kern="1200" baseline="0" dirty="0">
                <a:solidFill>
                  <a:schemeClr val="tx1"/>
                </a:solidFill>
                <a:effectLst/>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Currently,</a:t>
            </a:r>
            <a:r>
              <a:rPr lang="en-US" baseline="0" dirty="0"/>
              <a:t> a year-round fishery exists for WST in the SFE. Anglers are allowed to keep 3 WST within in the harvest slot length limit per year.  This allows for the potential for overharvest as approximately 50,000 anglers per year target WST and there is an estimated 48,000 WST in the system</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sz="1200" kern="1200" dirty="0">
                <a:solidFill>
                  <a:schemeClr val="tx1"/>
                </a:solidFill>
                <a:effectLst/>
                <a:latin typeface="+mn-lt"/>
                <a:ea typeface="+mn-ea"/>
                <a:cs typeface="+mn-cs"/>
              </a:rPr>
              <a:t>Although California’s White Sturgeon population has been studied since the 1950s, knowledge of the population demographics remains incomplete and additional information is needed to guide management decisions…. </a:t>
            </a:r>
            <a:endParaRPr lang="en-US" dirty="0"/>
          </a:p>
          <a:p>
            <a:endParaRPr lang="en-US" dirty="0"/>
          </a:p>
        </p:txBody>
      </p:sp>
      <p:sp>
        <p:nvSpPr>
          <p:cNvPr id="4" name="Slide Number Placeholder 3"/>
          <p:cNvSpPr>
            <a:spLocks noGrp="1"/>
          </p:cNvSpPr>
          <p:nvPr>
            <p:ph type="sldNum" sz="quarter" idx="10"/>
          </p:nvPr>
        </p:nvSpPr>
        <p:spPr/>
        <p:txBody>
          <a:bodyPr/>
          <a:lstStyle/>
          <a:p>
            <a:fld id="{8666AC3B-2C8D-40D3-8B74-9F5B597A36B8}" type="slidenum">
              <a:rPr lang="en-US" smtClean="0"/>
              <a:pPr/>
              <a:t>5</a:t>
            </a:fld>
            <a:endParaRPr lang="en-US"/>
          </a:p>
        </p:txBody>
      </p:sp>
    </p:spTree>
    <p:extLst>
      <p:ext uri="{BB962C8B-B14F-4D97-AF65-F5344CB8AC3E}">
        <p14:creationId xmlns:p14="http://schemas.microsoft.com/office/powerpoint/2010/main" val="25319636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Therefore, the objectives of this</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study were to: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228600" marR="0" indent="-228600" algn="l" defTabSz="914400" rtl="0" eaLnBrk="1" fontAlgn="auto" latinLnBrk="0" hangingPunct="1">
              <a:lnSpc>
                <a:spcPct val="100000"/>
              </a:lnSpc>
              <a:spcBef>
                <a:spcPts val="0"/>
              </a:spcBef>
              <a:spcAft>
                <a:spcPts val="0"/>
              </a:spcAft>
              <a:buClrTx/>
              <a:buSzTx/>
              <a:buFontTx/>
              <a:buAutoNum type="arabicParenBoth"/>
              <a:tabLst/>
              <a:defRPr/>
            </a:pPr>
            <a:r>
              <a:rPr lang="en-US" sz="1200" kern="1200" dirty="0">
                <a:solidFill>
                  <a:schemeClr val="tx1"/>
                </a:solidFill>
                <a:effectLst/>
                <a:latin typeface="+mn-lt"/>
                <a:ea typeface="+mn-ea"/>
                <a:cs typeface="+mn-cs"/>
              </a:rPr>
              <a:t>estimate the population dynamics of White Sturgeon in the SFE</a:t>
            </a:r>
          </a:p>
          <a:p>
            <a:pPr marL="228600" marR="0" indent="-228600" algn="l" defTabSz="914400" rtl="0" eaLnBrk="1" fontAlgn="auto" latinLnBrk="0" hangingPunct="1">
              <a:lnSpc>
                <a:spcPct val="100000"/>
              </a:lnSpc>
              <a:spcBef>
                <a:spcPts val="0"/>
              </a:spcBef>
              <a:spcAft>
                <a:spcPts val="0"/>
              </a:spcAft>
              <a:buClrTx/>
              <a:buSzTx/>
              <a:buFontTx/>
              <a:buAutoNum type="arabicParenBoth"/>
              <a:tabLst/>
              <a:defRPr/>
            </a:pPr>
            <a:endParaRPr lang="en-US" sz="1200" kern="1200" dirty="0">
              <a:solidFill>
                <a:schemeClr val="tx1"/>
              </a:solidFill>
              <a:effectLst/>
              <a:latin typeface="+mn-lt"/>
              <a:ea typeface="+mn-ea"/>
              <a:cs typeface="+mn-cs"/>
            </a:endParaRPr>
          </a:p>
          <a:p>
            <a:pPr marL="228600" marR="0" indent="-228600" algn="l" defTabSz="914400" rtl="0" eaLnBrk="1" fontAlgn="auto" latinLnBrk="0" hangingPunct="1">
              <a:lnSpc>
                <a:spcPct val="100000"/>
              </a:lnSpc>
              <a:spcBef>
                <a:spcPts val="0"/>
              </a:spcBef>
              <a:spcAft>
                <a:spcPts val="0"/>
              </a:spcAft>
              <a:buClrTx/>
              <a:buSzTx/>
              <a:buFontTx/>
              <a:buAutoNum type="arabicParenBoth"/>
              <a:tabLst/>
              <a:defRPr/>
            </a:pPr>
            <a:r>
              <a:rPr lang="en-US" sz="1200" kern="1200" dirty="0">
                <a:solidFill>
                  <a:schemeClr val="tx1"/>
                </a:solidFill>
                <a:effectLst/>
                <a:latin typeface="+mn-lt"/>
                <a:ea typeface="+mn-ea"/>
                <a:cs typeface="+mn-cs"/>
              </a:rPr>
              <a:t>develop models that</a:t>
            </a:r>
            <a:r>
              <a:rPr lang="en-US" sz="1200" kern="1200" baseline="0" dirty="0">
                <a:solidFill>
                  <a:schemeClr val="tx1"/>
                </a:solidFill>
                <a:effectLst/>
                <a:latin typeface="+mn-lt"/>
                <a:ea typeface="+mn-ea"/>
                <a:cs typeface="+mn-cs"/>
              </a:rPr>
              <a:t> will help </a:t>
            </a:r>
            <a:r>
              <a:rPr lang="en-US" sz="1200" kern="1200" dirty="0">
                <a:solidFill>
                  <a:schemeClr val="tx1"/>
                </a:solidFill>
                <a:effectLst/>
                <a:latin typeface="+mn-lt"/>
                <a:ea typeface="+mn-ea"/>
                <a:cs typeface="+mn-cs"/>
              </a:rPr>
              <a:t>evaluate potential population growth rates under different management scenarios such</a:t>
            </a:r>
            <a:r>
              <a:rPr lang="en-US" sz="1200" kern="1200" baseline="0" dirty="0">
                <a:solidFill>
                  <a:schemeClr val="tx1"/>
                </a:solidFill>
                <a:effectLst/>
                <a:latin typeface="+mn-lt"/>
                <a:ea typeface="+mn-ea"/>
                <a:cs typeface="+mn-cs"/>
              </a:rPr>
              <a:t> as</a:t>
            </a:r>
            <a:r>
              <a:rPr lang="en-US" sz="1200" kern="1200" dirty="0">
                <a:solidFill>
                  <a:schemeClr val="tx1"/>
                </a:solidFill>
                <a:effectLst/>
                <a:latin typeface="+mn-lt"/>
                <a:ea typeface="+mn-ea"/>
                <a:cs typeface="+mn-cs"/>
              </a:rPr>
              <a:t> bag limits</a:t>
            </a:r>
            <a:r>
              <a:rPr lang="en-US" sz="1200" kern="1200" baseline="0" dirty="0">
                <a:solidFill>
                  <a:schemeClr val="tx1"/>
                </a:solidFill>
                <a:effectLst/>
                <a:latin typeface="+mn-lt"/>
                <a:ea typeface="+mn-ea"/>
                <a:cs typeface="+mn-cs"/>
              </a:rPr>
              <a:t> and </a:t>
            </a:r>
            <a:r>
              <a:rPr lang="en-US" sz="1200" kern="1200" dirty="0">
                <a:solidFill>
                  <a:schemeClr val="tx1"/>
                </a:solidFill>
                <a:effectLst/>
                <a:latin typeface="+mn-lt"/>
                <a:ea typeface="+mn-ea"/>
                <a:cs typeface="+mn-cs"/>
              </a:rPr>
              <a:t>length restrictions</a:t>
            </a:r>
            <a:r>
              <a:rPr lang="en-US" sz="1200" kern="1200" baseline="0" dirty="0">
                <a:solidFill>
                  <a:schemeClr val="tx1"/>
                </a:solidFill>
                <a:effectLst/>
                <a:latin typeface="+mn-lt"/>
                <a:ea typeface="+mn-ea"/>
                <a:cs typeface="+mn-cs"/>
              </a:rPr>
              <a:t> for White Sturgeon in the SFE</a:t>
            </a:r>
            <a:endParaRPr lang="en-US" dirty="0"/>
          </a:p>
        </p:txBody>
      </p:sp>
      <p:sp>
        <p:nvSpPr>
          <p:cNvPr id="4" name="Slide Number Placeholder 3"/>
          <p:cNvSpPr>
            <a:spLocks noGrp="1"/>
          </p:cNvSpPr>
          <p:nvPr>
            <p:ph type="sldNum" sz="quarter" idx="10"/>
          </p:nvPr>
        </p:nvSpPr>
        <p:spPr/>
        <p:txBody>
          <a:bodyPr/>
          <a:lstStyle/>
          <a:p>
            <a:fld id="{8666AC3B-2C8D-40D3-8B74-9F5B597A36B8}" type="slidenum">
              <a:rPr lang="en-US" smtClean="0"/>
              <a:pPr/>
              <a:t>6</a:t>
            </a:fld>
            <a:endParaRPr lang="en-US"/>
          </a:p>
        </p:txBody>
      </p:sp>
    </p:spTree>
    <p:extLst>
      <p:ext uri="{BB962C8B-B14F-4D97-AF65-F5344CB8AC3E}">
        <p14:creationId xmlns:p14="http://schemas.microsoft.com/office/powerpoint/2010/main" val="41578663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To estimate</a:t>
            </a:r>
            <a:r>
              <a:rPr lang="en-US" baseline="0" dirty="0"/>
              <a:t> the population dynamics, data were used from the CDFW Sturgeon Study </a:t>
            </a:r>
          </a:p>
          <a:p>
            <a:endParaRPr lang="en-US" baseline="0" dirty="0"/>
          </a:p>
          <a:p>
            <a:r>
              <a:rPr lang="en-US" baseline="0" dirty="0"/>
              <a:t>Sampling primarily took place in SA-SOON Bay during the late summer and early fall of 2014 through 2016</a:t>
            </a:r>
          </a:p>
        </p:txBody>
      </p:sp>
      <p:sp>
        <p:nvSpPr>
          <p:cNvPr id="4" name="Slide Number Placeholder 3"/>
          <p:cNvSpPr>
            <a:spLocks noGrp="1"/>
          </p:cNvSpPr>
          <p:nvPr>
            <p:ph type="sldNum" sz="quarter" idx="10"/>
          </p:nvPr>
        </p:nvSpPr>
        <p:spPr/>
        <p:txBody>
          <a:bodyPr/>
          <a:lstStyle/>
          <a:p>
            <a:fld id="{8666AC3B-2C8D-40D3-8B74-9F5B597A36B8}" type="slidenum">
              <a:rPr lang="en-US" smtClean="0"/>
              <a:pPr/>
              <a:t>7</a:t>
            </a:fld>
            <a:endParaRPr lang="en-US"/>
          </a:p>
        </p:txBody>
      </p:sp>
    </p:spTree>
    <p:extLst>
      <p:ext uri="{BB962C8B-B14F-4D97-AF65-F5344CB8AC3E}">
        <p14:creationId xmlns:p14="http://schemas.microsoft.com/office/powerpoint/2010/main" val="4831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To</a:t>
            </a:r>
            <a:r>
              <a:rPr lang="en-US" baseline="0" dirty="0"/>
              <a:t> collect WST, CDFW deployed experimental trammel net in Suisun Bay. Upon net retrieval, captured WST were checked for PIT tags and measured for fork length (to the nearest cm)</a:t>
            </a:r>
          </a:p>
          <a:p>
            <a:endParaRPr lang="en-US" baseline="0" dirty="0"/>
          </a:p>
          <a:p>
            <a:r>
              <a:rPr lang="en-US" baseline="0" dirty="0"/>
              <a:t>White Sturgeon measuring over 80 cm FL were tagged with a Carlin disc-dangler reward tag inserted through the muscle proximal to the dorsal fin. Each tag was affixed with a monetary value of $20, $50, $100, or $150 and an address in which the angler can mail the tag to claim the reward. </a:t>
            </a:r>
          </a:p>
          <a:p>
            <a:endParaRPr lang="en-US" baseline="0" dirty="0"/>
          </a:p>
          <a:p>
            <a:r>
              <a:rPr lang="en-US" baseline="0" dirty="0"/>
              <a:t>A sub-sample of pectoral fin rays were also collected….</a:t>
            </a:r>
          </a:p>
        </p:txBody>
      </p:sp>
      <p:sp>
        <p:nvSpPr>
          <p:cNvPr id="4" name="Slide Number Placeholder 3"/>
          <p:cNvSpPr>
            <a:spLocks noGrp="1"/>
          </p:cNvSpPr>
          <p:nvPr>
            <p:ph type="sldNum" sz="quarter" idx="10"/>
          </p:nvPr>
        </p:nvSpPr>
        <p:spPr/>
        <p:txBody>
          <a:bodyPr/>
          <a:lstStyle/>
          <a:p>
            <a:fld id="{8666AC3B-2C8D-40D3-8B74-9F5B597A36B8}" type="slidenum">
              <a:rPr lang="en-US" smtClean="0"/>
              <a:pPr/>
              <a:t>8</a:t>
            </a:fld>
            <a:endParaRPr lang="en-US"/>
          </a:p>
        </p:txBody>
      </p:sp>
    </p:spTree>
    <p:extLst>
      <p:ext uri="{BB962C8B-B14F-4D97-AF65-F5344CB8AC3E}">
        <p14:creationId xmlns:p14="http://schemas.microsoft.com/office/powerpoint/2010/main" val="4831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We used the </a:t>
            </a:r>
            <a:r>
              <a:rPr lang="en-US" baseline="0" dirty="0"/>
              <a:t>pectoral fin rays to estimate ages of individual </a:t>
            </a:r>
            <a:r>
              <a:rPr lang="en-US" baseline="0" dirty="0" smtClean="0"/>
              <a:t>fish</a:t>
            </a:r>
          </a:p>
          <a:p>
            <a:endParaRPr lang="en-US" baseline="0" dirty="0"/>
          </a:p>
          <a:p>
            <a:r>
              <a:rPr lang="en-US" baseline="0" dirty="0" smtClean="0"/>
              <a:t>Because trammel-nets are size selective, we adjusted the population age and length </a:t>
            </a:r>
            <a:r>
              <a:rPr lang="en-US" baseline="0" dirty="0"/>
              <a:t>frequency </a:t>
            </a:r>
            <a:r>
              <a:rPr lang="en-US" baseline="0" dirty="0" smtClean="0"/>
              <a:t>using </a:t>
            </a:r>
            <a:r>
              <a:rPr lang="en-US" baseline="0" dirty="0"/>
              <a:t>relative retention probabilities</a:t>
            </a:r>
          </a:p>
          <a:p>
            <a:endParaRPr lang="en-US" baseline="0" dirty="0" smtClean="0"/>
          </a:p>
          <a:p>
            <a:r>
              <a:rPr lang="en-US" baseline="0" dirty="0" smtClean="0"/>
              <a:t>Using </a:t>
            </a:r>
            <a:r>
              <a:rPr lang="en-US" baseline="0" dirty="0"/>
              <a:t>back-calculated-length-at-age, individual growth of WST in the SFE was described using a </a:t>
            </a:r>
            <a:r>
              <a:rPr lang="en-US" baseline="0" dirty="0" err="1"/>
              <a:t>vonB</a:t>
            </a:r>
            <a:r>
              <a:rPr lang="en-US" baseline="0" dirty="0"/>
              <a:t> growth model </a:t>
            </a:r>
          </a:p>
          <a:p>
            <a:endParaRPr lang="en-US" baseline="0" dirty="0"/>
          </a:p>
          <a:p>
            <a:r>
              <a:rPr lang="en-US" baseline="0" dirty="0"/>
              <a:t>Total annual mortality was calculated for age-3 to age-19 using a Chapman-Robson estimator </a:t>
            </a:r>
          </a:p>
          <a:p>
            <a:endParaRPr lang="en-US" baseline="0" dirty="0"/>
          </a:p>
          <a:p>
            <a:r>
              <a:rPr lang="en-US" baseline="0" dirty="0"/>
              <a:t>Because there was no catch of age-0 through age-2, survival rates of these age classes were obtained through the literature. </a:t>
            </a:r>
          </a:p>
          <a:p>
            <a:endParaRPr lang="en-US" baseline="0" dirty="0"/>
          </a:p>
          <a:p>
            <a:r>
              <a:rPr lang="en-US" baseline="0" dirty="0"/>
              <a:t>Estimates of exploitation was based on tag return data from the sturgeon study accounting for angler nonresponse, tag loss and tagging mortality.</a:t>
            </a:r>
          </a:p>
          <a:p>
            <a:endParaRPr lang="en-US" baseline="0" dirty="0"/>
          </a:p>
          <a:p>
            <a:r>
              <a:rPr lang="en-US" baseline="0" dirty="0"/>
              <a:t>Because WST do not exhibit sexual dimorphism and collecting fecundity/maturity information often entails sacrificing the fish, this information was gleaned from previous research….</a:t>
            </a:r>
          </a:p>
          <a:p>
            <a:r>
              <a:rPr lang="en-US" baseline="0" dirty="0"/>
              <a:t>	</a:t>
            </a:r>
            <a:endParaRPr lang="en-US" dirty="0"/>
          </a:p>
        </p:txBody>
      </p:sp>
      <p:sp>
        <p:nvSpPr>
          <p:cNvPr id="4" name="Slide Number Placeholder 3"/>
          <p:cNvSpPr>
            <a:spLocks noGrp="1"/>
          </p:cNvSpPr>
          <p:nvPr>
            <p:ph type="sldNum" sz="quarter" idx="10"/>
          </p:nvPr>
        </p:nvSpPr>
        <p:spPr/>
        <p:txBody>
          <a:bodyPr/>
          <a:lstStyle/>
          <a:p>
            <a:fld id="{8666AC3B-2C8D-40D3-8B74-9F5B597A36B8}" type="slidenum">
              <a:rPr lang="en-US" smtClean="0"/>
              <a:pPr/>
              <a:t>9</a:t>
            </a:fld>
            <a:endParaRPr lang="en-US"/>
          </a:p>
        </p:txBody>
      </p:sp>
    </p:spTree>
    <p:extLst>
      <p:ext uri="{BB962C8B-B14F-4D97-AF65-F5344CB8AC3E}">
        <p14:creationId xmlns:p14="http://schemas.microsoft.com/office/powerpoint/2010/main" val="14175391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ound Diagonal Corner Rectangle 6"/>
          <p:cNvSpPr/>
          <p:nvPr/>
        </p:nvSpPr>
        <p:spPr>
          <a:xfrm>
            <a:off x="164592" y="146304"/>
            <a:ext cx="8814816" cy="2505456"/>
          </a:xfrm>
          <a:prstGeom prst="round2DiagRect">
            <a:avLst>
              <a:gd name="adj1" fmla="val 11807"/>
              <a:gd name="adj2" fmla="val 0"/>
            </a:avLst>
          </a:prstGeom>
          <a:solidFill>
            <a:schemeClr val="bg2">
              <a:tint val="85000"/>
              <a:shade val="90000"/>
              <a:satMod val="150000"/>
              <a:alpha val="65000"/>
            </a:schemeClr>
          </a:solidFill>
          <a:ln w="11000" cap="rnd" cmpd="sng" algn="ctr">
            <a:solidFill>
              <a:schemeClr val="bg2">
                <a:tint val="78000"/>
                <a:satMod val="180000"/>
                <a:alpha val="88000"/>
              </a:schemeClr>
            </a:solidFill>
            <a:prstDash val="solid"/>
          </a:ln>
          <a:effectLst>
            <a:innerShdw blurRad="114300">
              <a:srgbClr val="000000">
                <a:alpha val="100000"/>
              </a:srgbClr>
            </a:inn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Title 7"/>
          <p:cNvSpPr>
            <a:spLocks noGrp="1"/>
          </p:cNvSpPr>
          <p:nvPr>
            <p:ph type="ctrTitle"/>
          </p:nvPr>
        </p:nvSpPr>
        <p:spPr>
          <a:xfrm>
            <a:off x="464234" y="381001"/>
            <a:ext cx="8229600" cy="2209800"/>
          </a:xfrm>
        </p:spPr>
        <p:txBody>
          <a:bodyPr lIns="45720" rIns="228600" anchor="b">
            <a:normAutofit/>
          </a:bodyPr>
          <a:lstStyle>
            <a:lvl1pPr marL="0" algn="r">
              <a:defRPr sz="4800"/>
            </a:lvl1pPr>
            <a:extLst/>
          </a:lstStyle>
          <a:p>
            <a:r>
              <a:rPr kumimoji="0" lang="en-US"/>
              <a:t>Click to edit Master title style</a:t>
            </a:r>
          </a:p>
        </p:txBody>
      </p:sp>
      <p:sp>
        <p:nvSpPr>
          <p:cNvPr id="9" name="Subtitle 8"/>
          <p:cNvSpPr>
            <a:spLocks noGrp="1"/>
          </p:cNvSpPr>
          <p:nvPr>
            <p:ph type="subTitle" idx="1"/>
          </p:nvPr>
        </p:nvSpPr>
        <p:spPr>
          <a:xfrm>
            <a:off x="2133600" y="2819400"/>
            <a:ext cx="6560234" cy="1752600"/>
          </a:xfrm>
        </p:spPr>
        <p:txBody>
          <a:bodyPr lIns="45720" rIns="246888"/>
          <a:lstStyle>
            <a:lvl1pPr marL="0" indent="0" algn="r">
              <a:spcBef>
                <a:spcPts val="0"/>
              </a:spcBef>
              <a:buNone/>
              <a:defRPr>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a:t>Click to edit Master subtitle style</a:t>
            </a:r>
          </a:p>
        </p:txBody>
      </p:sp>
      <p:sp>
        <p:nvSpPr>
          <p:cNvPr id="10" name="Date Placeholder 9"/>
          <p:cNvSpPr>
            <a:spLocks noGrp="1"/>
          </p:cNvSpPr>
          <p:nvPr>
            <p:ph type="dt" sz="half" idx="10"/>
          </p:nvPr>
        </p:nvSpPr>
        <p:spPr>
          <a:xfrm>
            <a:off x="5562600" y="6509004"/>
            <a:ext cx="3002280" cy="274320"/>
          </a:xfrm>
        </p:spPr>
        <p:txBody>
          <a:bodyPr vert="horz" rtlCol="0"/>
          <a:lstStyle/>
          <a:p>
            <a:fld id="{75DB8B9C-88C2-4BBD-9923-AA9DF1DBC0A0}" type="datetimeFigureOut">
              <a:rPr lang="en-US" smtClean="0"/>
              <a:pPr/>
              <a:t>2/23/2018</a:t>
            </a:fld>
            <a:endParaRPr lang="en-US"/>
          </a:p>
        </p:txBody>
      </p:sp>
      <p:sp>
        <p:nvSpPr>
          <p:cNvPr id="11" name="Slide Number Placeholder 10"/>
          <p:cNvSpPr>
            <a:spLocks noGrp="1"/>
          </p:cNvSpPr>
          <p:nvPr>
            <p:ph type="sldNum" sz="quarter" idx="11"/>
          </p:nvPr>
        </p:nvSpPr>
        <p:spPr>
          <a:xfrm>
            <a:off x="8638952" y="6509004"/>
            <a:ext cx="464288" cy="274320"/>
          </a:xfrm>
        </p:spPr>
        <p:txBody>
          <a:bodyPr vert="horz" rtlCol="0"/>
          <a:lstStyle>
            <a:lvl1pPr>
              <a:defRPr>
                <a:solidFill>
                  <a:schemeClr val="tx2">
                    <a:shade val="90000"/>
                  </a:schemeClr>
                </a:solidFill>
              </a:defRPr>
            </a:lvl1pPr>
            <a:extLst/>
          </a:lstStyle>
          <a:p>
            <a:fld id="{39DFA176-57DB-4DC9-BC4C-EC0871FA470C}" type="slidenum">
              <a:rPr lang="en-US" smtClean="0"/>
              <a:pPr/>
              <a:t>‹#›</a:t>
            </a:fld>
            <a:endParaRPr lang="en-US"/>
          </a:p>
        </p:txBody>
      </p:sp>
      <p:sp>
        <p:nvSpPr>
          <p:cNvPr id="12" name="Footer Placeholder 11"/>
          <p:cNvSpPr>
            <a:spLocks noGrp="1"/>
          </p:cNvSpPr>
          <p:nvPr>
            <p:ph type="ftr" sz="quarter" idx="12"/>
          </p:nvPr>
        </p:nvSpPr>
        <p:spPr>
          <a:xfrm>
            <a:off x="1600200" y="6509004"/>
            <a:ext cx="3907464" cy="274320"/>
          </a:xfrm>
        </p:spPr>
        <p:txBody>
          <a:bodyPr vert="horz" rtlCol="0"/>
          <a:lstStyle/>
          <a:p>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75DB8B9C-88C2-4BBD-9923-AA9DF1DBC0A0}" type="datetimeFigureOut">
              <a:rPr lang="en-US" smtClean="0"/>
              <a:pPr/>
              <a:t>2/23/2018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9DFA176-57DB-4DC9-BC4C-EC0871FA470C}"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lvl1pPr algn="l">
              <a:defRPr/>
            </a:lvl1pPr>
            <a:extLst/>
          </a:lstStyle>
          <a:p>
            <a:r>
              <a:rPr kumimoji="0"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75DB8B9C-88C2-4BBD-9923-AA9DF1DBC0A0}" type="datetimeFigureOut">
              <a:rPr lang="en-US" smtClean="0"/>
              <a:pPr/>
              <a:t>2/23/2018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9DFA176-57DB-4DC9-BC4C-EC0871FA470C}"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p:nvPr/>
        </p:nvSpPr>
        <p:spPr>
          <a:xfrm>
            <a:off x="588392" y="1424588"/>
            <a:ext cx="8001000" cy="9144"/>
          </a:xfrm>
          <a:prstGeom prst="rect">
            <a:avLst/>
          </a:prstGeom>
          <a:solidFill>
            <a:schemeClr val="accent1"/>
          </a:solidFill>
          <a:ln w="38100" cap="rnd" cmpd="sng" algn="ctr">
            <a:noFill/>
            <a:prstDash val="solid"/>
          </a:ln>
          <a:effectLst>
            <a:outerShdw blurRad="12700" dist="12900" dir="5400000" algn="tl" rotWithShape="0">
              <a:srgbClr val="000000">
                <a:alpha val="75000"/>
              </a:srgb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idx="1"/>
          </p:nvPr>
        </p:nvSpPr>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75DB8B9C-88C2-4BBD-9923-AA9DF1DBC0A0}" type="datetimeFigureOut">
              <a:rPr lang="en-US" smtClean="0"/>
              <a:pPr/>
              <a:t>2/23/2018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9DFA176-57DB-4DC9-BC4C-EC0871FA470C}"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7" name="Rectangle 6"/>
          <p:cNvSpPr/>
          <p:nvPr/>
        </p:nvSpPr>
        <p:spPr>
          <a:xfrm>
            <a:off x="1000128" y="3267456"/>
            <a:ext cx="7406640" cy="9144"/>
          </a:xfrm>
          <a:prstGeom prst="rect">
            <a:avLst/>
          </a:prstGeom>
          <a:solidFill>
            <a:schemeClr val="accent1"/>
          </a:solidFill>
          <a:ln w="38100" cap="rnd" cmpd="sng" algn="ctr">
            <a:noFill/>
            <a:prstDash val="solid"/>
          </a:ln>
          <a:effectLst>
            <a:outerShdw blurRad="12700" dist="12900" dir="5400000" algn="tl" rotWithShape="0">
              <a:srgbClr val="000000">
                <a:alpha val="75000"/>
              </a:srgb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722376" y="498230"/>
            <a:ext cx="7772400" cy="2731008"/>
          </a:xfrm>
        </p:spPr>
        <p:txBody>
          <a:bodyPr rIns="100584"/>
          <a:lstStyle>
            <a:lvl1pPr algn="r">
              <a:buNone/>
              <a:defRPr sz="4000" b="1" cap="none">
                <a:solidFill>
                  <a:schemeClr val="accent1">
                    <a:tint val="95000"/>
                    <a:satMod val="200000"/>
                  </a:schemeClr>
                </a:solidFill>
              </a:defRPr>
            </a:lvl1pPr>
            <a:extLst/>
          </a:lstStyle>
          <a:p>
            <a:r>
              <a:rPr kumimoji="0" lang="en-US"/>
              <a:t>Click to edit Master title style</a:t>
            </a:r>
          </a:p>
        </p:txBody>
      </p:sp>
      <p:sp>
        <p:nvSpPr>
          <p:cNvPr id="3" name="Text Placeholder 2"/>
          <p:cNvSpPr>
            <a:spLocks noGrp="1"/>
          </p:cNvSpPr>
          <p:nvPr>
            <p:ph type="body" idx="1"/>
          </p:nvPr>
        </p:nvSpPr>
        <p:spPr>
          <a:xfrm>
            <a:off x="722313" y="3287713"/>
            <a:ext cx="7772400" cy="1509712"/>
          </a:xfrm>
        </p:spPr>
        <p:txBody>
          <a:bodyPr rIns="128016" anchor="t"/>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a:t>Click to edit Master text styles</a:t>
            </a:r>
          </a:p>
        </p:txBody>
      </p:sp>
      <p:sp>
        <p:nvSpPr>
          <p:cNvPr id="8" name="Date Placeholder 7"/>
          <p:cNvSpPr>
            <a:spLocks noGrp="1"/>
          </p:cNvSpPr>
          <p:nvPr>
            <p:ph type="dt" sz="half" idx="10"/>
          </p:nvPr>
        </p:nvSpPr>
        <p:spPr>
          <a:xfrm>
            <a:off x="5562600" y="6513670"/>
            <a:ext cx="3002280" cy="274320"/>
          </a:xfrm>
        </p:spPr>
        <p:txBody>
          <a:bodyPr vert="horz" rtlCol="0"/>
          <a:lstStyle/>
          <a:p>
            <a:fld id="{75DB8B9C-88C2-4BBD-9923-AA9DF1DBC0A0}" type="datetimeFigureOut">
              <a:rPr lang="en-US" smtClean="0"/>
              <a:pPr/>
              <a:t>2/23/2018</a:t>
            </a:fld>
            <a:endParaRPr lang="en-US"/>
          </a:p>
        </p:txBody>
      </p:sp>
      <p:sp>
        <p:nvSpPr>
          <p:cNvPr id="9" name="Slide Number Placeholder 8"/>
          <p:cNvSpPr>
            <a:spLocks noGrp="1"/>
          </p:cNvSpPr>
          <p:nvPr>
            <p:ph type="sldNum" sz="quarter" idx="11"/>
          </p:nvPr>
        </p:nvSpPr>
        <p:spPr>
          <a:xfrm>
            <a:off x="8638952" y="6513670"/>
            <a:ext cx="464288" cy="274320"/>
          </a:xfrm>
        </p:spPr>
        <p:txBody>
          <a:bodyPr vert="horz" rtlCol="0"/>
          <a:lstStyle>
            <a:lvl1pPr>
              <a:defRPr>
                <a:solidFill>
                  <a:schemeClr val="tx2">
                    <a:shade val="90000"/>
                  </a:schemeClr>
                </a:solidFill>
              </a:defRPr>
            </a:lvl1pPr>
            <a:extLst/>
          </a:lstStyle>
          <a:p>
            <a:fld id="{39DFA176-57DB-4DC9-BC4C-EC0871FA470C}" type="slidenum">
              <a:rPr lang="en-US" smtClean="0"/>
              <a:pPr/>
              <a:t>‹#›</a:t>
            </a:fld>
            <a:endParaRPr lang="en-US"/>
          </a:p>
        </p:txBody>
      </p:sp>
      <p:sp>
        <p:nvSpPr>
          <p:cNvPr id="10" name="Footer Placeholder 9"/>
          <p:cNvSpPr>
            <a:spLocks noGrp="1"/>
          </p:cNvSpPr>
          <p:nvPr>
            <p:ph type="ftr" sz="quarter" idx="12"/>
          </p:nvPr>
        </p:nvSpPr>
        <p:spPr>
          <a:xfrm>
            <a:off x="1600200" y="6513670"/>
            <a:ext cx="3907464" cy="274320"/>
          </a:xfrm>
        </p:spPr>
        <p:txBody>
          <a:bodyPr vert="horz" rtlCol="0"/>
          <a:lstStyle/>
          <a:p>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sz="half" idx="1"/>
          </p:nvPr>
        </p:nvSpPr>
        <p:spPr>
          <a:xfrm>
            <a:off x="457200" y="1645920"/>
            <a:ext cx="4038600" cy="4526280"/>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4648200" y="1645920"/>
            <a:ext cx="4038600" cy="4526280"/>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75DB8B9C-88C2-4BBD-9923-AA9DF1DBC0A0}" type="datetimeFigureOut">
              <a:rPr lang="en-US" smtClean="0"/>
              <a:pPr/>
              <a:t>2/23/2018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8641080" y="6514568"/>
            <a:ext cx="464288" cy="274320"/>
          </a:xfrm>
        </p:spPr>
        <p:txBody>
          <a:bodyPr/>
          <a:lstStyle/>
          <a:p>
            <a:fld id="{39DFA176-57DB-4DC9-BC4C-EC0871FA470C}" type="slidenum">
              <a:rPr lang="en-US" smtClean="0"/>
              <a:pPr/>
              <a:t>‹#›</a:t>
            </a:fld>
            <a:endParaRPr lang="en-US"/>
          </a:p>
        </p:txBody>
      </p:sp>
      <p:sp>
        <p:nvSpPr>
          <p:cNvPr id="10" name="Rectangle 9"/>
          <p:cNvSpPr/>
          <p:nvPr/>
        </p:nvSpPr>
        <p:spPr>
          <a:xfrm>
            <a:off x="588392" y="1424588"/>
            <a:ext cx="8001000" cy="9144"/>
          </a:xfrm>
          <a:prstGeom prst="rect">
            <a:avLst/>
          </a:prstGeom>
          <a:solidFill>
            <a:schemeClr val="accent1"/>
          </a:solidFill>
          <a:ln w="38100" cap="rnd" cmpd="sng" algn="ctr">
            <a:noFill/>
            <a:prstDash val="solid"/>
          </a:ln>
          <a:effectLst>
            <a:outerShdw blurRad="12700" dist="12900" dir="5400000" algn="tl" rotWithShape="0">
              <a:srgbClr val="000000">
                <a:alpha val="75000"/>
              </a:srgb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Rectangle 9"/>
          <p:cNvSpPr/>
          <p:nvPr/>
        </p:nvSpPr>
        <p:spPr>
          <a:xfrm>
            <a:off x="616744" y="2165216"/>
            <a:ext cx="3749040" cy="9144"/>
          </a:xfrm>
          <a:prstGeom prst="rect">
            <a:avLst/>
          </a:prstGeom>
          <a:solidFill>
            <a:schemeClr val="accent1"/>
          </a:solidFill>
          <a:ln w="38100" cap="rnd" cmpd="sng" algn="ctr">
            <a:noFill/>
            <a:prstDash val="solid"/>
          </a:ln>
          <a:effectLst>
            <a:outerShdw blurRad="12700" dist="12900" dir="5400000" algn="tl" rotWithShape="0">
              <a:srgbClr val="000000">
                <a:alpha val="75000"/>
              </a:srgbClr>
            </a:outerShdw>
          </a:effectLst>
        </p:spPr>
        <p:style>
          <a:lnRef idx="3">
            <a:schemeClr val="lt1"/>
          </a:lnRef>
          <a:fillRef idx="1">
            <a:schemeClr val="accent1"/>
          </a:fillRef>
          <a:effectRef idx="1">
            <a:schemeClr val="accent1"/>
          </a:effectRef>
          <a:fontRef idx="minor">
            <a:schemeClr val="lt1"/>
          </a:fontRef>
        </p:style>
        <p:txBody>
          <a:bodyPr anchor="b"/>
          <a:lstStyle/>
          <a:p>
            <a:pPr algn="ctr" eaLnBrk="1" latinLnBrk="0" hangingPunct="1"/>
            <a:endParaRPr kumimoji="0" lang="en-US"/>
          </a:p>
        </p:txBody>
      </p:sp>
      <p:sp>
        <p:nvSpPr>
          <p:cNvPr id="11" name="Rectangle 10"/>
          <p:cNvSpPr/>
          <p:nvPr/>
        </p:nvSpPr>
        <p:spPr>
          <a:xfrm>
            <a:off x="4800600" y="2165216"/>
            <a:ext cx="3749040" cy="9144"/>
          </a:xfrm>
          <a:prstGeom prst="rect">
            <a:avLst/>
          </a:prstGeom>
          <a:solidFill>
            <a:schemeClr val="accent1"/>
          </a:solidFill>
          <a:ln w="38100" cap="rnd" cmpd="sng" algn="ctr">
            <a:noFill/>
            <a:prstDash val="solid"/>
          </a:ln>
          <a:effectLst>
            <a:outerShdw blurRad="12700" dist="12900" dir="5400000" algn="tl" rotWithShape="0">
              <a:srgbClr val="000000">
                <a:alpha val="75000"/>
              </a:srgbClr>
            </a:outerShdw>
          </a:effectLst>
        </p:spPr>
        <p:style>
          <a:lnRef idx="3">
            <a:schemeClr val="lt1"/>
          </a:lnRef>
          <a:fillRef idx="1">
            <a:schemeClr val="accent1"/>
          </a:fillRef>
          <a:effectRef idx="1">
            <a:schemeClr val="accent1"/>
          </a:effectRef>
          <a:fontRef idx="minor">
            <a:schemeClr val="lt1"/>
          </a:fontRef>
        </p:style>
        <p:txBody>
          <a:bodyPr anchor="b"/>
          <a:lstStyle/>
          <a:p>
            <a:pPr algn="ctr" eaLnBrk="1" latinLnBrk="0" hangingPunct="1"/>
            <a:endParaRPr kumimoji="0" lang="en-US"/>
          </a:p>
        </p:txBody>
      </p:sp>
      <p:sp>
        <p:nvSpPr>
          <p:cNvPr id="2" name="Title 1"/>
          <p:cNvSpPr>
            <a:spLocks noGrp="1"/>
          </p:cNvSpPr>
          <p:nvPr>
            <p:ph type="title"/>
          </p:nvPr>
        </p:nvSpPr>
        <p:spPr>
          <a:xfrm>
            <a:off x="457200" y="251948"/>
            <a:ext cx="8229600" cy="1143000"/>
          </a:xfrm>
        </p:spPr>
        <p:txBody>
          <a:bodyPr anchor="b"/>
          <a:lstStyle>
            <a:lvl1pPr>
              <a:defRPr/>
            </a:lvl1pPr>
            <a:extLst/>
          </a:lstStyle>
          <a:p>
            <a:r>
              <a:rPr kumimoji="0" lang="en-US"/>
              <a:t>Click to edit Master title style</a:t>
            </a:r>
          </a:p>
        </p:txBody>
      </p:sp>
      <p:sp>
        <p:nvSpPr>
          <p:cNvPr id="3" name="Text Placeholder 2"/>
          <p:cNvSpPr>
            <a:spLocks noGrp="1"/>
          </p:cNvSpPr>
          <p:nvPr>
            <p:ph type="body" idx="1"/>
          </p:nvPr>
        </p:nvSpPr>
        <p:spPr>
          <a:xfrm>
            <a:off x="457200" y="1535113"/>
            <a:ext cx="4040188" cy="639762"/>
          </a:xfrm>
        </p:spPr>
        <p:txBody>
          <a:bodyPr anchor="b">
            <a:noAutofit/>
          </a:bodyPr>
          <a:lstStyle>
            <a:lvl1pPr marL="91440" indent="0" algn="l">
              <a:spcBef>
                <a:spcPts val="0"/>
              </a:spcBef>
              <a:buNone/>
              <a:defRPr sz="2200" b="0" cap="all" baseline="0"/>
            </a:lvl1pPr>
            <a:lvl2pPr>
              <a:buNone/>
              <a:defRPr sz="2000" b="1"/>
            </a:lvl2pPr>
            <a:lvl3pPr>
              <a:buNone/>
              <a:defRPr sz="1800" b="1"/>
            </a:lvl3pPr>
            <a:lvl4pPr>
              <a:buNone/>
              <a:defRPr sz="1600" b="1"/>
            </a:lvl4pPr>
            <a:lvl5pPr>
              <a:buNone/>
              <a:defRPr sz="1600" b="1"/>
            </a:lvl5pPr>
            <a:extLst/>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645025" y="1535113"/>
            <a:ext cx="4041775" cy="639762"/>
          </a:xfrm>
        </p:spPr>
        <p:txBody>
          <a:bodyPr anchor="b">
            <a:noAutofit/>
          </a:bodyPr>
          <a:lstStyle>
            <a:lvl1pPr marL="91440" indent="0" algn="l">
              <a:spcBef>
                <a:spcPts val="0"/>
              </a:spcBef>
              <a:buNone/>
              <a:defRPr sz="2200" b="0" cap="all" baseline="0"/>
            </a:lvl1pPr>
            <a:lvl2pPr>
              <a:buNone/>
              <a:defRPr sz="2000" b="1"/>
            </a:lvl2pPr>
            <a:lvl3pPr>
              <a:buNone/>
              <a:defRPr sz="1800" b="1"/>
            </a:lvl3pPr>
            <a:lvl4pPr>
              <a:buNone/>
              <a:defRPr sz="1600" b="1"/>
            </a:lvl4pPr>
            <a:lvl5pPr>
              <a:buNone/>
              <a:defRPr sz="1600" b="1"/>
            </a:lvl5pPr>
            <a:extLst/>
          </a:lstStyle>
          <a:p>
            <a:pPr lvl="0" eaLnBrk="1" latinLnBrk="0" hangingPunct="1"/>
            <a:r>
              <a:rPr kumimoji="0" lang="en-US"/>
              <a:t>Click to edit Master text styles</a:t>
            </a:r>
          </a:p>
        </p:txBody>
      </p:sp>
      <p:sp>
        <p:nvSpPr>
          <p:cNvPr id="5" name="Content Placeholder 4"/>
          <p:cNvSpPr>
            <a:spLocks noGrp="1"/>
          </p:cNvSpPr>
          <p:nvPr>
            <p:ph sz="quarter" idx="2"/>
          </p:nvPr>
        </p:nvSpPr>
        <p:spPr>
          <a:xfrm>
            <a:off x="457200" y="2362200"/>
            <a:ext cx="4040188" cy="3941763"/>
          </a:xfrm>
        </p:spPr>
        <p:txBody>
          <a:bodyPr lIns="91440"/>
          <a:lstStyle>
            <a:lvl1pPr>
              <a:defRPr sz="2200"/>
            </a:lvl1pPr>
            <a:lvl2pPr>
              <a:defRPr sz="2000"/>
            </a:lvl2pPr>
            <a:lvl3pPr>
              <a:defRPr sz="1800"/>
            </a:lvl3pPr>
            <a:lvl4pPr>
              <a:defRPr sz="1600"/>
            </a:lvl4pPr>
            <a:lvl5pPr>
              <a:defRPr sz="16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Content Placeholder 5"/>
          <p:cNvSpPr>
            <a:spLocks noGrp="1"/>
          </p:cNvSpPr>
          <p:nvPr>
            <p:ph sz="quarter" idx="4"/>
          </p:nvPr>
        </p:nvSpPr>
        <p:spPr>
          <a:xfrm>
            <a:off x="4645025" y="2362200"/>
            <a:ext cx="4041775" cy="3941763"/>
          </a:xfrm>
        </p:spPr>
        <p:txBody>
          <a:bodyPr/>
          <a:lstStyle>
            <a:lvl1pPr>
              <a:defRPr sz="2200"/>
            </a:lvl1pPr>
            <a:lvl2pPr>
              <a:defRPr sz="2000"/>
            </a:lvl2pPr>
            <a:lvl3pPr>
              <a:defRPr sz="1800"/>
            </a:lvl3pPr>
            <a:lvl4pPr>
              <a:defRPr sz="1600"/>
            </a:lvl4pPr>
            <a:lvl5pPr>
              <a:defRPr sz="16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0"/>
          </p:nvPr>
        </p:nvSpPr>
        <p:spPr/>
        <p:txBody>
          <a:bodyPr/>
          <a:lstStyle/>
          <a:p>
            <a:fld id="{75DB8B9C-88C2-4BBD-9923-AA9DF1DBC0A0}" type="datetimeFigureOut">
              <a:rPr lang="en-US" smtClean="0"/>
              <a:pPr/>
              <a:t>2/23/2018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a:xfrm>
            <a:off x="8641080" y="6514568"/>
            <a:ext cx="464288" cy="274320"/>
          </a:xfrm>
        </p:spPr>
        <p:txBody>
          <a:bodyPr/>
          <a:lstStyle/>
          <a:p>
            <a:fld id="{39DFA176-57DB-4DC9-BC4C-EC0871FA470C}"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53218"/>
            <a:ext cx="8229600" cy="1143000"/>
          </a:xfrm>
        </p:spPr>
        <p:txBody>
          <a:bodyPr/>
          <a:lstStyle/>
          <a:p>
            <a:r>
              <a:rPr kumimoji="0" lang="en-US"/>
              <a:t>Click to edit Master title style</a:t>
            </a:r>
          </a:p>
        </p:txBody>
      </p:sp>
      <p:sp>
        <p:nvSpPr>
          <p:cNvPr id="3" name="Date Placeholder 2"/>
          <p:cNvSpPr>
            <a:spLocks noGrp="1"/>
          </p:cNvSpPr>
          <p:nvPr>
            <p:ph type="dt" sz="half" idx="10"/>
          </p:nvPr>
        </p:nvSpPr>
        <p:spPr/>
        <p:txBody>
          <a:bodyPr/>
          <a:lstStyle/>
          <a:p>
            <a:fld id="{75DB8B9C-88C2-4BBD-9923-AA9DF1DBC0A0}" type="datetimeFigureOut">
              <a:rPr lang="en-US" smtClean="0"/>
              <a:pPr/>
              <a:t>2/23/2018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9DFA176-57DB-4DC9-BC4C-EC0871FA470C}" type="slidenum">
              <a:rPr lang="en-US" smtClean="0"/>
              <a:pPr/>
              <a:t>‹#›</a:t>
            </a:fld>
            <a:endParaRPr lang="en-US"/>
          </a:p>
        </p:txBody>
      </p:sp>
      <p:sp>
        <p:nvSpPr>
          <p:cNvPr id="7" name="Rectangle 6"/>
          <p:cNvSpPr/>
          <p:nvPr/>
        </p:nvSpPr>
        <p:spPr>
          <a:xfrm>
            <a:off x="588392" y="1424588"/>
            <a:ext cx="8001000" cy="9144"/>
          </a:xfrm>
          <a:prstGeom prst="rect">
            <a:avLst/>
          </a:prstGeom>
          <a:solidFill>
            <a:schemeClr val="accent1"/>
          </a:solidFill>
          <a:ln w="38100" cap="rnd" cmpd="sng" algn="ctr">
            <a:noFill/>
            <a:prstDash val="solid"/>
          </a:ln>
          <a:effectLst>
            <a:outerShdw blurRad="12700" dist="12900" dir="5400000" algn="tl" rotWithShape="0">
              <a:srgbClr val="000000">
                <a:alpha val="75000"/>
              </a:srgb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5DB8B9C-88C2-4BBD-9923-AA9DF1DBC0A0}" type="datetimeFigureOut">
              <a:rPr lang="en-US" smtClean="0"/>
              <a:pPr/>
              <a:t>2/23/2018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9DFA176-57DB-4DC9-BC4C-EC0871FA470C}"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1">
        <a:schemeClr val="bg2"/>
      </p:bgRef>
    </p:bg>
    <p:spTree>
      <p:nvGrpSpPr>
        <p:cNvPr id="1" name=""/>
        <p:cNvGrpSpPr/>
        <p:nvPr/>
      </p:nvGrpSpPr>
      <p:grpSpPr>
        <a:xfrm>
          <a:off x="0" y="0"/>
          <a:ext cx="0" cy="0"/>
          <a:chOff x="0" y="0"/>
          <a:chExt cx="0" cy="0"/>
        </a:xfrm>
      </p:grpSpPr>
      <p:sp>
        <p:nvSpPr>
          <p:cNvPr id="8" name="Rectangle 7"/>
          <p:cNvSpPr/>
          <p:nvPr/>
        </p:nvSpPr>
        <p:spPr>
          <a:xfrm>
            <a:off x="5057552" y="1057656"/>
            <a:ext cx="3749040" cy="9144"/>
          </a:xfrm>
          <a:prstGeom prst="rect">
            <a:avLst/>
          </a:prstGeom>
          <a:solidFill>
            <a:schemeClr val="accent1"/>
          </a:solidFill>
          <a:ln w="38100" cap="rnd" cmpd="sng" algn="ctr">
            <a:noFill/>
            <a:prstDash val="solid"/>
          </a:ln>
          <a:effectLst>
            <a:outerShdw blurRad="12700" dist="12900" dir="5400000" algn="tl" rotWithShape="0">
              <a:srgbClr val="000000">
                <a:alpha val="75000"/>
              </a:srgb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4963136" y="304800"/>
            <a:ext cx="3931920" cy="762000"/>
          </a:xfrm>
        </p:spPr>
        <p:txBody>
          <a:bodyPr anchor="b"/>
          <a:lstStyle>
            <a:lvl1pPr marL="0" algn="r">
              <a:buNone/>
              <a:defRPr sz="2000" b="1"/>
            </a:lvl1pPr>
            <a:extLst/>
          </a:lstStyle>
          <a:p>
            <a:r>
              <a:rPr kumimoji="0" lang="en-US"/>
              <a:t>Click to edit Master title style</a:t>
            </a:r>
          </a:p>
        </p:txBody>
      </p:sp>
      <p:sp>
        <p:nvSpPr>
          <p:cNvPr id="3" name="Text Placeholder 2"/>
          <p:cNvSpPr>
            <a:spLocks noGrp="1"/>
          </p:cNvSpPr>
          <p:nvPr>
            <p:ph type="body" idx="2"/>
          </p:nvPr>
        </p:nvSpPr>
        <p:spPr>
          <a:xfrm>
            <a:off x="4963136" y="1107560"/>
            <a:ext cx="3931920" cy="1066800"/>
          </a:xfrm>
        </p:spPr>
        <p:txBody>
          <a:bodyPr/>
          <a:lstStyle>
            <a:lvl1pPr marL="0" indent="0" algn="r">
              <a:spcBef>
                <a:spcPts val="0"/>
              </a:spcBef>
              <a:buNone/>
              <a:defRPr sz="1400"/>
            </a:lvl1pPr>
            <a:lvl2pPr>
              <a:buNone/>
              <a:defRPr sz="1200"/>
            </a:lvl2pPr>
            <a:lvl3pPr>
              <a:buNone/>
              <a:defRPr sz="1000"/>
            </a:lvl3pPr>
            <a:lvl4pPr>
              <a:buNone/>
              <a:defRPr sz="900"/>
            </a:lvl4pPr>
            <a:lvl5pPr>
              <a:buNone/>
              <a:defRPr sz="900"/>
            </a:lvl5pPr>
            <a:extLst/>
          </a:lstStyle>
          <a:p>
            <a:pPr lvl="0" eaLnBrk="1" latinLnBrk="0" hangingPunct="1"/>
            <a:r>
              <a:rPr kumimoji="0" lang="en-US"/>
              <a:t>Click to edit Master text styles</a:t>
            </a:r>
          </a:p>
        </p:txBody>
      </p:sp>
      <p:sp>
        <p:nvSpPr>
          <p:cNvPr id="4" name="Content Placeholder 3"/>
          <p:cNvSpPr>
            <a:spLocks noGrp="1"/>
          </p:cNvSpPr>
          <p:nvPr>
            <p:ph sz="half" idx="1"/>
          </p:nvPr>
        </p:nvSpPr>
        <p:spPr>
          <a:xfrm>
            <a:off x="228600" y="2209800"/>
            <a:ext cx="8666456" cy="3977640"/>
          </a:xfrm>
        </p:spPr>
        <p:txBody>
          <a:bodyPr/>
          <a:lstStyle>
            <a:lvl1pPr marL="292608">
              <a:defRPr sz="3200"/>
            </a:lvl1pPr>
            <a:lvl2pPr marL="594360">
              <a:defRPr sz="2800"/>
            </a:lvl2pPr>
            <a:lvl3pPr marL="822960">
              <a:defRPr sz="2400"/>
            </a:lvl3pPr>
            <a:lvl4pPr marL="1051560">
              <a:defRPr sz="2000"/>
            </a:lvl4pPr>
            <a:lvl5pPr marL="1261872">
              <a:defRPr sz="20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9" name="Date Placeholder 8"/>
          <p:cNvSpPr>
            <a:spLocks noGrp="1"/>
          </p:cNvSpPr>
          <p:nvPr>
            <p:ph type="dt" sz="half" idx="10"/>
          </p:nvPr>
        </p:nvSpPr>
        <p:spPr>
          <a:xfrm>
            <a:off x="5562600" y="6513670"/>
            <a:ext cx="3002280" cy="274320"/>
          </a:xfrm>
        </p:spPr>
        <p:txBody>
          <a:bodyPr vert="horz" rtlCol="0"/>
          <a:lstStyle/>
          <a:p>
            <a:fld id="{75DB8B9C-88C2-4BBD-9923-AA9DF1DBC0A0}" type="datetimeFigureOut">
              <a:rPr lang="en-US" smtClean="0"/>
              <a:pPr/>
              <a:t>2/23/2018</a:t>
            </a:fld>
            <a:endParaRPr lang="en-US"/>
          </a:p>
        </p:txBody>
      </p:sp>
      <p:sp>
        <p:nvSpPr>
          <p:cNvPr id="10" name="Slide Number Placeholder 9"/>
          <p:cNvSpPr>
            <a:spLocks noGrp="1"/>
          </p:cNvSpPr>
          <p:nvPr>
            <p:ph type="sldNum" sz="quarter" idx="11"/>
          </p:nvPr>
        </p:nvSpPr>
        <p:spPr>
          <a:xfrm>
            <a:off x="8638952" y="6513670"/>
            <a:ext cx="464288" cy="274320"/>
          </a:xfrm>
        </p:spPr>
        <p:txBody>
          <a:bodyPr vert="horz" rtlCol="0"/>
          <a:lstStyle>
            <a:lvl1pPr>
              <a:defRPr>
                <a:solidFill>
                  <a:schemeClr val="tx2">
                    <a:shade val="90000"/>
                  </a:schemeClr>
                </a:solidFill>
              </a:defRPr>
            </a:lvl1pPr>
            <a:extLst/>
          </a:lstStyle>
          <a:p>
            <a:fld id="{39DFA176-57DB-4DC9-BC4C-EC0871FA470C}" type="slidenum">
              <a:rPr lang="en-US" smtClean="0"/>
              <a:pPr/>
              <a:t>‹#›</a:t>
            </a:fld>
            <a:endParaRPr lang="en-US"/>
          </a:p>
        </p:txBody>
      </p:sp>
      <p:sp>
        <p:nvSpPr>
          <p:cNvPr id="11" name="Footer Placeholder 10"/>
          <p:cNvSpPr>
            <a:spLocks noGrp="1"/>
          </p:cNvSpPr>
          <p:nvPr>
            <p:ph type="ftr" sz="quarter" idx="12"/>
          </p:nvPr>
        </p:nvSpPr>
        <p:spPr>
          <a:xfrm>
            <a:off x="1600200" y="6513670"/>
            <a:ext cx="3907464" cy="274320"/>
          </a:xfrm>
        </p:spPr>
        <p:txBody>
          <a:bodyPr vert="horz" rtlCol="0"/>
          <a:lstStyle/>
          <a:p>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40443" y="4724400"/>
            <a:ext cx="5486400" cy="664536"/>
          </a:xfrm>
        </p:spPr>
        <p:txBody>
          <a:bodyPr anchor="b"/>
          <a:lstStyle>
            <a:lvl1pPr marL="0" algn="r">
              <a:buNone/>
              <a:defRPr sz="2000" b="1"/>
            </a:lvl1pPr>
            <a:extLst/>
          </a:lstStyle>
          <a:p>
            <a:r>
              <a:rPr kumimoji="0" lang="en-US"/>
              <a:t>Click to edit Master title style</a:t>
            </a:r>
          </a:p>
        </p:txBody>
      </p:sp>
      <p:sp>
        <p:nvSpPr>
          <p:cNvPr id="4" name="Text Placeholder 3"/>
          <p:cNvSpPr>
            <a:spLocks noGrp="1"/>
          </p:cNvSpPr>
          <p:nvPr>
            <p:ph type="body" sz="half" idx="2"/>
          </p:nvPr>
        </p:nvSpPr>
        <p:spPr>
          <a:xfrm>
            <a:off x="3040443" y="5388936"/>
            <a:ext cx="5486400" cy="912255"/>
          </a:xfrm>
        </p:spPr>
        <p:txBody>
          <a:bodyPr/>
          <a:lstStyle>
            <a:lvl1pPr marL="0" indent="0" algn="r">
              <a:spcBef>
                <a:spcPts val="0"/>
              </a:spcBef>
              <a:buNone/>
              <a:defRPr sz="1400"/>
            </a:lvl1pPr>
            <a:lvl2pPr>
              <a:defRPr sz="1200"/>
            </a:lvl2pPr>
            <a:lvl3pPr>
              <a:defRPr sz="1000"/>
            </a:lvl3pPr>
            <a:lvl4pPr>
              <a:defRPr sz="900"/>
            </a:lvl4pPr>
            <a:lvl5pPr>
              <a:defRPr sz="900"/>
            </a:lvl5pPr>
            <a:extLst/>
          </a:lstStyle>
          <a:p>
            <a:pPr lvl="0" eaLnBrk="1" latinLnBrk="0" hangingPunct="1"/>
            <a:r>
              <a:rPr kumimoji="0" lang="en-US"/>
              <a:t>Click to edit Master text styles</a:t>
            </a:r>
          </a:p>
        </p:txBody>
      </p:sp>
      <p:sp>
        <p:nvSpPr>
          <p:cNvPr id="13" name="Picture Placeholder 12"/>
          <p:cNvSpPr>
            <a:spLocks noGrp="1"/>
          </p:cNvSpPr>
          <p:nvPr>
            <p:ph type="pic" idx="1"/>
          </p:nvPr>
        </p:nvSpPr>
        <p:spPr>
          <a:xfrm>
            <a:off x="304800" y="249864"/>
            <a:ext cx="8534400" cy="4343400"/>
          </a:xfrm>
          <a:prstGeom prst="round2DiagRect">
            <a:avLst>
              <a:gd name="adj1" fmla="val 11403"/>
              <a:gd name="adj2" fmla="val 0"/>
            </a:avLst>
          </a:prstGeom>
          <a:solidFill>
            <a:schemeClr val="bg2">
              <a:tint val="85000"/>
              <a:shade val="90000"/>
              <a:satMod val="150000"/>
              <a:alpha val="65000"/>
            </a:schemeClr>
          </a:solidFill>
          <a:ln w="11000" cap="rnd" cmpd="sng" algn="ctr">
            <a:solidFill>
              <a:schemeClr val="bg2">
                <a:tint val="78000"/>
                <a:satMod val="180000"/>
                <a:alpha val="88000"/>
              </a:schemeClr>
            </a:solidFill>
            <a:prstDash val="solid"/>
          </a:ln>
          <a:effectLst>
            <a:innerShdw blurRad="114300">
              <a:srgbClr val="000000">
                <a:alpha val="100000"/>
              </a:srgbClr>
            </a:innerShdw>
          </a:effectLst>
        </p:spPr>
        <p:style>
          <a:lnRef idx="3">
            <a:schemeClr val="lt1"/>
          </a:lnRef>
          <a:fillRef idx="1">
            <a:schemeClr val="accent1"/>
          </a:fillRef>
          <a:effectRef idx="1">
            <a:schemeClr val="accent1"/>
          </a:effectRef>
          <a:fontRef idx="minor">
            <a:schemeClr val="lt1"/>
          </a:fontRef>
        </p:style>
        <p:txBody>
          <a:bodyPr anchor="t"/>
          <a:lstStyle>
            <a:lvl1pPr indent="0">
              <a:buNone/>
              <a:defRPr sz="3200"/>
            </a:lvl1pPr>
            <a:extLst/>
          </a:lstStyle>
          <a:p>
            <a:pPr marL="0" algn="l" rtl="0" eaLnBrk="1" latinLnBrk="0" hangingPunct="1"/>
            <a:r>
              <a:rPr kumimoji="0" lang="en-US">
                <a:solidFill>
                  <a:schemeClr val="lt1"/>
                </a:solidFill>
                <a:latin typeface="+mn-lt"/>
                <a:ea typeface="+mn-ea"/>
                <a:cs typeface="+mn-cs"/>
              </a:rPr>
              <a:t>Click icon to add picture</a:t>
            </a:r>
            <a:endParaRPr kumimoji="0" lang="en-US" dirty="0">
              <a:solidFill>
                <a:schemeClr val="lt1"/>
              </a:solidFill>
              <a:latin typeface="+mn-lt"/>
              <a:ea typeface="+mn-ea"/>
              <a:cs typeface="+mn-cs"/>
            </a:endParaRPr>
          </a:p>
        </p:txBody>
      </p:sp>
      <p:sp>
        <p:nvSpPr>
          <p:cNvPr id="8" name="Date Placeholder 7"/>
          <p:cNvSpPr>
            <a:spLocks noGrp="1"/>
          </p:cNvSpPr>
          <p:nvPr>
            <p:ph type="dt" sz="half" idx="10"/>
          </p:nvPr>
        </p:nvSpPr>
        <p:spPr>
          <a:xfrm>
            <a:off x="5562600" y="6509004"/>
            <a:ext cx="3002280" cy="274320"/>
          </a:xfrm>
        </p:spPr>
        <p:txBody>
          <a:bodyPr vert="horz" rtlCol="0"/>
          <a:lstStyle/>
          <a:p>
            <a:fld id="{75DB8B9C-88C2-4BBD-9923-AA9DF1DBC0A0}" type="datetimeFigureOut">
              <a:rPr lang="en-US" smtClean="0"/>
              <a:pPr/>
              <a:t>2/23/2018</a:t>
            </a:fld>
            <a:endParaRPr lang="en-US"/>
          </a:p>
        </p:txBody>
      </p:sp>
      <p:sp>
        <p:nvSpPr>
          <p:cNvPr id="9" name="Slide Number Placeholder 8"/>
          <p:cNvSpPr>
            <a:spLocks noGrp="1"/>
          </p:cNvSpPr>
          <p:nvPr>
            <p:ph type="sldNum" sz="quarter" idx="11"/>
          </p:nvPr>
        </p:nvSpPr>
        <p:spPr>
          <a:xfrm>
            <a:off x="8638952" y="6509004"/>
            <a:ext cx="464288" cy="274320"/>
          </a:xfrm>
        </p:spPr>
        <p:txBody>
          <a:bodyPr vert="horz" rtlCol="0"/>
          <a:lstStyle>
            <a:lvl1pPr>
              <a:defRPr>
                <a:solidFill>
                  <a:schemeClr val="tx2">
                    <a:shade val="90000"/>
                  </a:schemeClr>
                </a:solidFill>
              </a:defRPr>
            </a:lvl1pPr>
            <a:extLst/>
          </a:lstStyle>
          <a:p>
            <a:fld id="{39DFA176-57DB-4DC9-BC4C-EC0871FA470C}" type="slidenum">
              <a:rPr lang="en-US" smtClean="0"/>
              <a:pPr/>
              <a:t>‹#›</a:t>
            </a:fld>
            <a:endParaRPr lang="en-US"/>
          </a:p>
        </p:txBody>
      </p:sp>
      <p:sp>
        <p:nvSpPr>
          <p:cNvPr id="10" name="Footer Placeholder 9"/>
          <p:cNvSpPr>
            <a:spLocks noGrp="1"/>
          </p:cNvSpPr>
          <p:nvPr>
            <p:ph type="ftr" sz="quarter" idx="12"/>
          </p:nvPr>
        </p:nvSpPr>
        <p:spPr>
          <a:xfrm>
            <a:off x="1600200" y="6509004"/>
            <a:ext cx="3907464" cy="274320"/>
          </a:xfrm>
        </p:spPr>
        <p:txBody>
          <a:bodyPr vert="horz" rtlCol="0"/>
          <a:lstStyle/>
          <a:p>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7" name="Round Diagonal Corner Rectangle 6"/>
          <p:cNvSpPr/>
          <p:nvPr/>
        </p:nvSpPr>
        <p:spPr>
          <a:xfrm>
            <a:off x="164592" y="147085"/>
            <a:ext cx="8810846" cy="6565392"/>
          </a:xfrm>
          <a:prstGeom prst="round2DiagRect">
            <a:avLst>
              <a:gd name="adj1" fmla="val 11807"/>
              <a:gd name="adj2" fmla="val 0"/>
            </a:avLst>
          </a:prstGeom>
          <a:solidFill>
            <a:schemeClr val="bg2">
              <a:tint val="85000"/>
              <a:shade val="90000"/>
              <a:satMod val="150000"/>
              <a:alpha val="65000"/>
            </a:schemeClr>
          </a:solidFill>
          <a:ln w="11000" cap="rnd" cmpd="sng" algn="ctr">
            <a:solidFill>
              <a:schemeClr val="bg2">
                <a:tint val="78000"/>
                <a:satMod val="180000"/>
                <a:alpha val="88000"/>
              </a:schemeClr>
            </a:solidFill>
            <a:prstDash val="solid"/>
          </a:ln>
          <a:effectLst>
            <a:innerShdw blurRad="114300">
              <a:srgbClr val="000000">
                <a:alpha val="100000"/>
              </a:srgbClr>
            </a:inn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 name="Footer Placeholder 2"/>
          <p:cNvSpPr>
            <a:spLocks noGrp="1"/>
          </p:cNvSpPr>
          <p:nvPr>
            <p:ph type="ftr" sz="quarter" idx="3"/>
          </p:nvPr>
        </p:nvSpPr>
        <p:spPr>
          <a:xfrm>
            <a:off x="1295400" y="6400800"/>
            <a:ext cx="4212264" cy="274320"/>
          </a:xfrm>
          <a:prstGeom prst="rect">
            <a:avLst/>
          </a:prstGeom>
        </p:spPr>
        <p:txBody>
          <a:bodyPr/>
          <a:lstStyle>
            <a:lvl1pPr algn="r" eaLnBrk="1" latinLnBrk="0" hangingPunct="1">
              <a:defRPr kumimoji="0" sz="1300">
                <a:solidFill>
                  <a:schemeClr val="bg2">
                    <a:tint val="60000"/>
                    <a:satMod val="155000"/>
                  </a:schemeClr>
                </a:solidFill>
              </a:defRPr>
            </a:lvl1pPr>
            <a:extLst/>
          </a:lstStyle>
          <a:p>
            <a:endParaRPr lang="en-US"/>
          </a:p>
        </p:txBody>
      </p:sp>
      <p:sp>
        <p:nvSpPr>
          <p:cNvPr id="14" name="Date Placeholder 13"/>
          <p:cNvSpPr>
            <a:spLocks noGrp="1"/>
          </p:cNvSpPr>
          <p:nvPr>
            <p:ph type="dt" sz="half" idx="2"/>
          </p:nvPr>
        </p:nvSpPr>
        <p:spPr>
          <a:xfrm>
            <a:off x="5562600" y="6400800"/>
            <a:ext cx="3002280" cy="274320"/>
          </a:xfrm>
          <a:prstGeom prst="rect">
            <a:avLst/>
          </a:prstGeom>
        </p:spPr>
        <p:txBody>
          <a:bodyPr/>
          <a:lstStyle>
            <a:lvl1pPr algn="l" eaLnBrk="1" latinLnBrk="0" hangingPunct="1">
              <a:defRPr kumimoji="0" sz="1300">
                <a:solidFill>
                  <a:schemeClr val="bg2">
                    <a:tint val="60000"/>
                    <a:satMod val="155000"/>
                  </a:schemeClr>
                </a:solidFill>
              </a:defRPr>
            </a:lvl1pPr>
            <a:extLst/>
          </a:lstStyle>
          <a:p>
            <a:fld id="{75DB8B9C-88C2-4BBD-9923-AA9DF1DBC0A0}" type="datetimeFigureOut">
              <a:rPr lang="en-US" smtClean="0"/>
              <a:pPr/>
              <a:t>2/23/2018</a:t>
            </a:fld>
            <a:endParaRPr lang="en-US"/>
          </a:p>
        </p:txBody>
      </p:sp>
      <p:sp>
        <p:nvSpPr>
          <p:cNvPr id="23" name="Slide Number Placeholder 22"/>
          <p:cNvSpPr>
            <a:spLocks noGrp="1"/>
          </p:cNvSpPr>
          <p:nvPr>
            <p:ph type="sldNum" sz="quarter" idx="4"/>
          </p:nvPr>
        </p:nvSpPr>
        <p:spPr>
          <a:xfrm>
            <a:off x="8638952" y="6514568"/>
            <a:ext cx="464288" cy="274320"/>
          </a:xfrm>
          <a:prstGeom prst="rect">
            <a:avLst/>
          </a:prstGeom>
        </p:spPr>
        <p:txBody>
          <a:bodyPr anchor="ctr"/>
          <a:lstStyle>
            <a:lvl1pPr algn="r" eaLnBrk="1" latinLnBrk="0" hangingPunct="1">
              <a:defRPr kumimoji="0" sz="1600">
                <a:solidFill>
                  <a:schemeClr val="tx2">
                    <a:shade val="90000"/>
                  </a:schemeClr>
                </a:solidFill>
                <a:effectLst/>
              </a:defRPr>
            </a:lvl1pPr>
            <a:extLst/>
          </a:lstStyle>
          <a:p>
            <a:fld id="{39DFA176-57DB-4DC9-BC4C-EC0871FA470C}" type="slidenum">
              <a:rPr lang="en-US" smtClean="0"/>
              <a:pPr/>
              <a:t>‹#›</a:t>
            </a:fld>
            <a:endParaRPr lang="en-US"/>
          </a:p>
        </p:txBody>
      </p:sp>
      <p:sp>
        <p:nvSpPr>
          <p:cNvPr id="22" name="Title Placeholder 21"/>
          <p:cNvSpPr>
            <a:spLocks noGrp="1"/>
          </p:cNvSpPr>
          <p:nvPr>
            <p:ph type="title"/>
          </p:nvPr>
        </p:nvSpPr>
        <p:spPr>
          <a:xfrm>
            <a:off x="457200" y="253536"/>
            <a:ext cx="8229600" cy="1143000"/>
          </a:xfrm>
          <a:prstGeom prst="rect">
            <a:avLst/>
          </a:prstGeom>
        </p:spPr>
        <p:txBody>
          <a:bodyPr rIns="91440" anchor="b">
            <a:normAutofit/>
            <a:scene3d>
              <a:camera prst="orthographicFront"/>
              <a:lightRig rig="soft" dir="t">
                <a:rot lat="0" lon="0" rev="2400000"/>
              </a:lightRig>
            </a:scene3d>
            <a:sp3d>
              <a:bevelT w="19050" h="12700"/>
            </a:sp3d>
          </a:bodyPr>
          <a:lstStyle/>
          <a:p>
            <a:r>
              <a:rPr kumimoji="0" lang="en-US"/>
              <a:t>Click to edit Master title style</a:t>
            </a:r>
          </a:p>
        </p:txBody>
      </p:sp>
      <p:sp>
        <p:nvSpPr>
          <p:cNvPr id="13" name="Text Placeholder 12"/>
          <p:cNvSpPr>
            <a:spLocks noGrp="1"/>
          </p:cNvSpPr>
          <p:nvPr>
            <p:ph type="body" idx="1"/>
          </p:nvPr>
        </p:nvSpPr>
        <p:spPr>
          <a:xfrm>
            <a:off x="457200" y="1646237"/>
            <a:ext cx="8229600" cy="4526280"/>
          </a:xfrm>
          <a:prstGeom prst="rect">
            <a:avLst/>
          </a:prstGeom>
        </p:spPr>
        <p:txBody>
          <a:bodyPr>
            <a:normAutofit/>
          </a:bodyPr>
          <a:lstStyle/>
          <a:p>
            <a:pPr lvl="0" eaLnBrk="1" latinLnBrk="0" hangingPunct="1"/>
            <a:r>
              <a:rPr kumimoji="0" lang="en-US" dirty="0"/>
              <a:t>Click to edit Master text styles</a:t>
            </a:r>
          </a:p>
          <a:p>
            <a:pPr lvl="1" eaLnBrk="1" latinLnBrk="0" hangingPunct="1"/>
            <a:r>
              <a:rPr kumimoji="0" lang="en-US" dirty="0"/>
              <a:t>Second level</a:t>
            </a:r>
          </a:p>
          <a:p>
            <a:pPr lvl="2" eaLnBrk="1" latinLnBrk="0" hangingPunct="1"/>
            <a:r>
              <a:rPr kumimoji="0" lang="en-US" dirty="0"/>
              <a:t>Third level</a:t>
            </a:r>
          </a:p>
          <a:p>
            <a:pPr lvl="3" eaLnBrk="1" latinLnBrk="0" hangingPunct="1"/>
            <a:r>
              <a:rPr kumimoji="0" lang="en-US" dirty="0"/>
              <a:t>Fourth level</a:t>
            </a:r>
          </a:p>
          <a:p>
            <a:pPr lvl="4" eaLnBrk="1" latinLnBrk="0" hangingPunct="1"/>
            <a:r>
              <a:rPr kumimoji="0" lang="en-US" dirty="0"/>
              <a:t>Fifth level</a:t>
            </a:r>
          </a:p>
        </p:txBody>
      </p:sp>
    </p:spTree>
  </p:cSld>
  <p:clrMap bg1="dk1" tx1="lt1" bg2="dk2" tx2="lt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Lst>
  <p:txStyles>
    <p:titleStyle>
      <a:lvl1pPr marL="54864" algn="r" rtl="0" eaLnBrk="1" latinLnBrk="0" hangingPunct="1">
        <a:spcBef>
          <a:spcPct val="0"/>
        </a:spcBef>
        <a:buNone/>
        <a:defRPr kumimoji="0" sz="4600" kern="1200">
          <a:solidFill>
            <a:schemeClr val="tx2">
              <a:tint val="100000"/>
              <a:shade val="90000"/>
              <a:satMod val="250000"/>
              <a:alpha val="100000"/>
            </a:schemeClr>
          </a:solidFill>
          <a:effectLst>
            <a:outerShdw blurRad="38100" dist="25500" dir="5400000" algn="tl" rotWithShape="0">
              <a:srgbClr val="000000">
                <a:satMod val="180000"/>
                <a:alpha val="75000"/>
              </a:srgbClr>
            </a:outerShdw>
          </a:effectLst>
          <a:latin typeface="+mj-lt"/>
          <a:ea typeface="+mj-ea"/>
          <a:cs typeface="+mj-cs"/>
        </a:defRPr>
      </a:lvl1pPr>
      <a:extLst/>
    </p:titleStyle>
    <p:bodyStyle>
      <a:lvl1pPr marL="292100" indent="-292100" algn="l" rtl="0" eaLnBrk="1" latinLnBrk="0" hangingPunct="1">
        <a:spcBef>
          <a:spcPts val="0"/>
        </a:spcBef>
        <a:buClr>
          <a:schemeClr val="accent1"/>
        </a:buClr>
        <a:buSzPct val="70000"/>
        <a:buFont typeface="Wingdings 2"/>
        <a:buChar char=""/>
        <a:defRPr kumimoji="0" sz="3200" kern="1200">
          <a:solidFill>
            <a:schemeClr val="tx1"/>
          </a:solidFill>
          <a:latin typeface="+mn-lt"/>
          <a:ea typeface="+mn-ea"/>
          <a:cs typeface="+mn-cs"/>
        </a:defRPr>
      </a:lvl1pPr>
      <a:lvl2pPr marL="640080" indent="-228600" algn="l" rtl="0" eaLnBrk="1" latinLnBrk="0" hangingPunct="1">
        <a:spcBef>
          <a:spcPts val="400"/>
        </a:spcBef>
        <a:buClr>
          <a:schemeClr val="accent2"/>
        </a:buClr>
        <a:buSzPct val="90000"/>
        <a:buFontTx/>
        <a:buChar char="•"/>
        <a:defRPr kumimoji="0" sz="2600" kern="1200">
          <a:solidFill>
            <a:schemeClr val="tx1"/>
          </a:solidFill>
          <a:latin typeface="+mn-lt"/>
          <a:ea typeface="+mn-ea"/>
          <a:cs typeface="+mn-cs"/>
        </a:defRPr>
      </a:lvl2pPr>
      <a:lvl3pPr marL="822960" indent="-192024" algn="l" rtl="0" eaLnBrk="1" latinLnBrk="0" hangingPunct="1">
        <a:spcBef>
          <a:spcPts val="400"/>
        </a:spcBef>
        <a:buClr>
          <a:schemeClr val="accent3"/>
        </a:buClr>
        <a:buSzPct val="100000"/>
        <a:buFont typeface="Wingdings 2"/>
        <a:buChar char=""/>
        <a:defRPr kumimoji="0" sz="2300" kern="1200">
          <a:solidFill>
            <a:schemeClr val="tx1"/>
          </a:solidFill>
          <a:latin typeface="+mn-lt"/>
          <a:ea typeface="+mn-ea"/>
          <a:cs typeface="+mn-cs"/>
        </a:defRPr>
      </a:lvl3pPr>
      <a:lvl4pPr marL="1005840" indent="-182880" algn="l" rtl="0" eaLnBrk="1" latinLnBrk="0" hangingPunct="1">
        <a:spcBef>
          <a:spcPts val="400"/>
        </a:spcBef>
        <a:buClr>
          <a:schemeClr val="accent3"/>
        </a:buClr>
        <a:buSzPct val="100000"/>
        <a:buFont typeface="Wingdings 2"/>
        <a:buChar char=""/>
        <a:defRPr kumimoji="0" sz="2000" kern="1200">
          <a:solidFill>
            <a:schemeClr val="tx1"/>
          </a:solidFill>
          <a:latin typeface="+mn-lt"/>
          <a:ea typeface="+mn-ea"/>
          <a:cs typeface="+mn-cs"/>
        </a:defRPr>
      </a:lvl4pPr>
      <a:lvl5pPr marL="1188720" indent="-182880" algn="l" rtl="0" eaLnBrk="1" latinLnBrk="0" hangingPunct="1">
        <a:spcBef>
          <a:spcPts val="400"/>
        </a:spcBef>
        <a:buClr>
          <a:schemeClr val="accent3"/>
        </a:buClr>
        <a:buSzPct val="100000"/>
        <a:buFont typeface="Wingdings 2"/>
        <a:buChar char=""/>
        <a:defRPr kumimoji="0" sz="1900" kern="1200">
          <a:solidFill>
            <a:schemeClr val="tx1"/>
          </a:solidFill>
          <a:latin typeface="+mn-lt"/>
          <a:ea typeface="+mn-ea"/>
          <a:cs typeface="+mn-cs"/>
        </a:defRPr>
      </a:lvl5pPr>
      <a:lvl6pPr marL="1371600" indent="-173736" algn="l" rtl="0" eaLnBrk="1" latinLnBrk="0" hangingPunct="1">
        <a:spcBef>
          <a:spcPts val="400"/>
        </a:spcBef>
        <a:buClr>
          <a:schemeClr val="accent4"/>
        </a:buClr>
        <a:buFont typeface="Wingdings 2"/>
        <a:buChar char=""/>
        <a:defRPr kumimoji="0" sz="1800" kern="1200" baseline="0">
          <a:solidFill>
            <a:schemeClr val="tx1"/>
          </a:solidFill>
          <a:latin typeface="+mn-lt"/>
          <a:ea typeface="+mn-ea"/>
          <a:cs typeface="+mn-cs"/>
        </a:defRPr>
      </a:lvl6pPr>
      <a:lvl7pPr marL="1554480" indent="-173736" algn="l" rtl="0" eaLnBrk="1" latinLnBrk="0" hangingPunct="1">
        <a:spcBef>
          <a:spcPts val="400"/>
        </a:spcBef>
        <a:buClr>
          <a:schemeClr val="accent4"/>
        </a:buClr>
        <a:buFont typeface="Wingdings 2"/>
        <a:buChar char=""/>
        <a:defRPr kumimoji="0" sz="1600" kern="1200" baseline="0">
          <a:solidFill>
            <a:schemeClr val="tx1"/>
          </a:solidFill>
          <a:latin typeface="+mn-lt"/>
          <a:ea typeface="+mn-ea"/>
          <a:cs typeface="+mn-cs"/>
        </a:defRPr>
      </a:lvl7pPr>
      <a:lvl8pPr marL="1737360" indent="-173736" algn="l" rtl="0" eaLnBrk="1" latinLnBrk="0" hangingPunct="1">
        <a:spcBef>
          <a:spcPts val="400"/>
        </a:spcBef>
        <a:buClr>
          <a:schemeClr val="accent4"/>
        </a:buClr>
        <a:buFont typeface="Wingdings 2"/>
        <a:buChar char=""/>
        <a:defRPr kumimoji="0" sz="1600" kern="1200" baseline="0">
          <a:solidFill>
            <a:schemeClr val="tx1"/>
          </a:solidFill>
          <a:latin typeface="+mn-lt"/>
          <a:ea typeface="+mn-ea"/>
          <a:cs typeface="+mn-cs"/>
        </a:defRPr>
      </a:lvl8pPr>
      <a:lvl9pPr marL="1920240" indent="-173736" algn="l" rtl="0" eaLnBrk="1" latinLnBrk="0" hangingPunct="1">
        <a:spcBef>
          <a:spcPts val="400"/>
        </a:spcBef>
        <a:buClr>
          <a:schemeClr val="accent4"/>
        </a:buClr>
        <a:buFont typeface="Wingdings 2"/>
        <a:buChar char=""/>
        <a:defRPr kumimoji="0" sz="16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tags" Target="../tags/tag7.xml"/><Relationship Id="rId4" Type="http://schemas.openxmlformats.org/officeDocument/2006/relationships/image" Target="../media/image13.jpe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tags" Target="../tags/tag8.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tags" Target="../tags/tag9.xml"/></Relationships>
</file>

<file path=ppt/slides/_rels/slide13.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15.png"/><Relationship Id="rId7"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16.png"/><Relationship Id="rId10" Type="http://schemas.microsoft.com/office/2007/relationships/hdphoto" Target="../media/hdphoto4.wdp"/><Relationship Id="rId4" Type="http://schemas.microsoft.com/office/2007/relationships/hdphoto" Target="../media/hdphoto1.wdp"/><Relationship Id="rId9" Type="http://schemas.openxmlformats.org/officeDocument/2006/relationships/image" Target="../media/image18.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0.jpe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21.emf"/><Relationship Id="rId4" Type="http://schemas.openxmlformats.org/officeDocument/2006/relationships/oleObject" Target="../embeddings/oleObject1.bin"/></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22.emf"/><Relationship Id="rId4" Type="http://schemas.openxmlformats.org/officeDocument/2006/relationships/oleObject" Target="../embeddings/oleObject2.bin"/></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vmlDrawing" Target="../drawings/vmlDrawing3.vml"/><Relationship Id="rId5" Type="http://schemas.openxmlformats.org/officeDocument/2006/relationships/image" Target="../media/image23.emf"/><Relationship Id="rId4" Type="http://schemas.openxmlformats.org/officeDocument/2006/relationships/oleObject" Target="../embeddings/oleObject3.bin"/></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1.xml"/><Relationship Id="rId4" Type="http://schemas.openxmlformats.org/officeDocument/2006/relationships/image" Target="../media/image2.jpe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vmlDrawing" Target="../drawings/vmlDrawing4.vml"/><Relationship Id="rId5" Type="http://schemas.openxmlformats.org/officeDocument/2006/relationships/image" Target="../media/image24.emf"/><Relationship Id="rId4" Type="http://schemas.openxmlformats.org/officeDocument/2006/relationships/oleObject" Target="../embeddings/oleObject4.bin"/></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vmlDrawing" Target="../drawings/vmlDrawing5.vml"/><Relationship Id="rId5" Type="http://schemas.openxmlformats.org/officeDocument/2006/relationships/image" Target="../media/image25.emf"/><Relationship Id="rId4" Type="http://schemas.openxmlformats.org/officeDocument/2006/relationships/oleObject" Target="../embeddings/oleObject5.bin"/></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vmlDrawing" Target="../drawings/vmlDrawing6.vml"/><Relationship Id="rId5" Type="http://schemas.openxmlformats.org/officeDocument/2006/relationships/image" Target="../media/image26.emf"/><Relationship Id="rId4" Type="http://schemas.openxmlformats.org/officeDocument/2006/relationships/oleObject" Target="../embeddings/oleObject6.bin"/></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vmlDrawing" Target="../drawings/vmlDrawing7.vml"/><Relationship Id="rId5" Type="http://schemas.openxmlformats.org/officeDocument/2006/relationships/image" Target="../media/image27.emf"/><Relationship Id="rId4" Type="http://schemas.openxmlformats.org/officeDocument/2006/relationships/oleObject" Target="../embeddings/oleObject7.bin"/></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vmlDrawing" Target="../drawings/vmlDrawing8.vml"/><Relationship Id="rId5" Type="http://schemas.openxmlformats.org/officeDocument/2006/relationships/image" Target="../media/image28.emf"/><Relationship Id="rId4" Type="http://schemas.openxmlformats.org/officeDocument/2006/relationships/oleObject" Target="../embeddings/oleObject8.bin"/></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xml"/><Relationship Id="rId1" Type="http://schemas.openxmlformats.org/officeDocument/2006/relationships/vmlDrawing" Target="../drawings/vmlDrawing9.vml"/><Relationship Id="rId5" Type="http://schemas.openxmlformats.org/officeDocument/2006/relationships/image" Target="../media/image29.emf"/><Relationship Id="rId4" Type="http://schemas.openxmlformats.org/officeDocument/2006/relationships/oleObject" Target="../embeddings/oleObject9.bin"/></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xml"/><Relationship Id="rId1" Type="http://schemas.openxmlformats.org/officeDocument/2006/relationships/vmlDrawing" Target="../drawings/vmlDrawing10.vml"/><Relationship Id="rId5" Type="http://schemas.openxmlformats.org/officeDocument/2006/relationships/image" Target="../media/image30.emf"/><Relationship Id="rId4" Type="http://schemas.openxmlformats.org/officeDocument/2006/relationships/oleObject" Target="../embeddings/oleObject10.bin"/></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xml"/><Relationship Id="rId1" Type="http://schemas.openxmlformats.org/officeDocument/2006/relationships/vmlDrawing" Target="../drawings/vmlDrawing11.vml"/><Relationship Id="rId5" Type="http://schemas.openxmlformats.org/officeDocument/2006/relationships/image" Target="../media/image31.emf"/><Relationship Id="rId4" Type="http://schemas.openxmlformats.org/officeDocument/2006/relationships/oleObject" Target="../embeddings/oleObject11.bin"/></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xml"/><Relationship Id="rId1" Type="http://schemas.openxmlformats.org/officeDocument/2006/relationships/vmlDrawing" Target="../drawings/vmlDrawing12.vml"/><Relationship Id="rId5" Type="http://schemas.openxmlformats.org/officeDocument/2006/relationships/image" Target="../media/image32.emf"/><Relationship Id="rId4" Type="http://schemas.openxmlformats.org/officeDocument/2006/relationships/oleObject" Target="../embeddings/oleObject12.bin"/></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xml"/><Relationship Id="rId1" Type="http://schemas.openxmlformats.org/officeDocument/2006/relationships/vmlDrawing" Target="../drawings/vmlDrawing13.vml"/><Relationship Id="rId5" Type="http://schemas.openxmlformats.org/officeDocument/2006/relationships/image" Target="../media/image33.emf"/><Relationship Id="rId4" Type="http://schemas.openxmlformats.org/officeDocument/2006/relationships/oleObject" Target="../embeddings/oleObject13.bin"/></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7.xml"/><Relationship Id="rId1" Type="http://schemas.openxmlformats.org/officeDocument/2006/relationships/tags" Target="../tags/tag2.xml"/><Relationship Id="rId6" Type="http://schemas.openxmlformats.org/officeDocument/2006/relationships/image" Target="../media/image5.emf"/><Relationship Id="rId5" Type="http://schemas.openxmlformats.org/officeDocument/2006/relationships/image" Target="../media/image4.png"/><Relationship Id="rId4" Type="http://schemas.openxmlformats.org/officeDocument/2006/relationships/image" Target="../media/image3.emf"/></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xml"/><Relationship Id="rId1" Type="http://schemas.openxmlformats.org/officeDocument/2006/relationships/vmlDrawing" Target="../drawings/vmlDrawing14.vml"/><Relationship Id="rId5" Type="http://schemas.openxmlformats.org/officeDocument/2006/relationships/image" Target="../media/image34.emf"/><Relationship Id="rId4" Type="http://schemas.openxmlformats.org/officeDocument/2006/relationships/oleObject" Target="../embeddings/oleObject14.bin"/></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2.xml"/><Relationship Id="rId1" Type="http://schemas.openxmlformats.org/officeDocument/2006/relationships/vmlDrawing" Target="../drawings/vmlDrawing15.vml"/><Relationship Id="rId5" Type="http://schemas.openxmlformats.org/officeDocument/2006/relationships/image" Target="../media/image35.emf"/><Relationship Id="rId4" Type="http://schemas.openxmlformats.org/officeDocument/2006/relationships/oleObject" Target="../embeddings/oleObject15.bin"/></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2.xml"/><Relationship Id="rId1" Type="http://schemas.openxmlformats.org/officeDocument/2006/relationships/tags" Target="../tags/tag10.xml"/></Relationships>
</file>

<file path=ppt/slides/_rels/slide33.xml.rels><?xml version="1.0" encoding="UTF-8" standalone="yes"?>
<Relationships xmlns="http://schemas.openxmlformats.org/package/2006/relationships"><Relationship Id="rId8" Type="http://schemas.openxmlformats.org/officeDocument/2006/relationships/image" Target="../media/image40.jpeg"/><Relationship Id="rId3" Type="http://schemas.openxmlformats.org/officeDocument/2006/relationships/image" Target="../media/image36.png"/><Relationship Id="rId7" Type="http://schemas.openxmlformats.org/officeDocument/2006/relationships/image" Target="../media/image39.tiff"/><Relationship Id="rId2" Type="http://schemas.openxmlformats.org/officeDocument/2006/relationships/notesSlide" Target="../notesSlides/notesSlide33.xml"/><Relationship Id="rId1" Type="http://schemas.openxmlformats.org/officeDocument/2006/relationships/slideLayout" Target="../slideLayouts/slideLayout6.xml"/><Relationship Id="rId6" Type="http://schemas.openxmlformats.org/officeDocument/2006/relationships/image" Target="../media/image38.png"/><Relationship Id="rId5" Type="http://schemas.openxmlformats.org/officeDocument/2006/relationships/image" Target="../media/image37.png"/><Relationship Id="rId4" Type="http://schemas.microsoft.com/office/2007/relationships/hdphoto" Target="../media/hdphoto5.wdp"/><Relationship Id="rId9" Type="http://schemas.openxmlformats.org/officeDocument/2006/relationships/image" Target="../media/image41.tiff"/></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2.xml"/><Relationship Id="rId1" Type="http://schemas.openxmlformats.org/officeDocument/2006/relationships/tags" Target="../tags/tag11.xml"/><Relationship Id="rId4" Type="http://schemas.openxmlformats.org/officeDocument/2006/relationships/image" Target="../media/image42.jpe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2.xml"/><Relationship Id="rId1" Type="http://schemas.openxmlformats.org/officeDocument/2006/relationships/vmlDrawing" Target="../drawings/vmlDrawing16.vml"/><Relationship Id="rId5" Type="http://schemas.openxmlformats.org/officeDocument/2006/relationships/image" Target="../media/image43.emf"/><Relationship Id="rId4" Type="http://schemas.openxmlformats.org/officeDocument/2006/relationships/oleObject" Target="../embeddings/oleObject16.bin"/></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2.xml"/><Relationship Id="rId1" Type="http://schemas.openxmlformats.org/officeDocument/2006/relationships/vmlDrawing" Target="../drawings/vmlDrawing17.vml"/><Relationship Id="rId5" Type="http://schemas.openxmlformats.org/officeDocument/2006/relationships/image" Target="../media/image44.emf"/><Relationship Id="rId4" Type="http://schemas.openxmlformats.org/officeDocument/2006/relationships/oleObject" Target="../embeddings/oleObject17.bin"/></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ags" Target="../tags/tag3.xml"/><Relationship Id="rId6" Type="http://schemas.openxmlformats.org/officeDocument/2006/relationships/image" Target="../media/image10.jpeg"/><Relationship Id="rId5" Type="http://schemas.openxmlformats.org/officeDocument/2006/relationships/image" Target="../media/image9.jpeg"/><Relationship Id="rId4" Type="http://schemas.openxmlformats.org/officeDocument/2006/relationships/image" Target="../media/image8.jpe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ags" Target="../tags/tag4.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tags" Target="../tags/tag5.xml"/><Relationship Id="rId4" Type="http://schemas.openxmlformats.org/officeDocument/2006/relationships/image" Target="../media/image11.jpe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ags" Target="../tags/tag6.xml"/><Relationship Id="rId4" Type="http://schemas.openxmlformats.org/officeDocument/2006/relationships/image" Target="../media/image12.jpeg"/></Relationships>
</file>

<file path=ppt/slides/slide1.xml><?xml version="1.0" encoding="utf-8"?>
<p:sld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4" name="Title 3"/>
          <p:cNvSpPr>
            <a:spLocks noGrp="1"/>
          </p:cNvSpPr>
          <p:nvPr>
            <p:ph type="ctrTitle" idx="4294967295"/>
          </p:nvPr>
        </p:nvSpPr>
        <p:spPr>
          <a:xfrm>
            <a:off x="195313" y="685800"/>
            <a:ext cx="8753374" cy="1447800"/>
          </a:xfrm>
        </p:spPr>
        <p:txBody>
          <a:bodyPr anchor="ctr">
            <a:noAutofit/>
          </a:bodyPr>
          <a:lstStyle/>
          <a:p>
            <a:pPr algn="ctr"/>
            <a:r>
              <a:rPr lang="en-US" sz="2800" b="1" dirty="0">
                <a:latin typeface="Tahoma" pitchFamily="34" charset="0"/>
                <a:ea typeface="Tahoma" pitchFamily="34" charset="0"/>
                <a:cs typeface="Tahoma" pitchFamily="34" charset="0"/>
              </a:rPr>
              <a:t>Population Demographics and Management of White Sturgeon in the Sacramento-San Joaquin River System, California</a:t>
            </a:r>
          </a:p>
        </p:txBody>
      </p:sp>
      <p:sp>
        <p:nvSpPr>
          <p:cNvPr id="5" name="Subtitle 4"/>
          <p:cNvSpPr>
            <a:spLocks noGrp="1"/>
          </p:cNvSpPr>
          <p:nvPr>
            <p:ph type="subTitle" idx="4294967295"/>
          </p:nvPr>
        </p:nvSpPr>
        <p:spPr>
          <a:xfrm>
            <a:off x="286493" y="2438400"/>
            <a:ext cx="8571015" cy="1066800"/>
          </a:xfrm>
        </p:spPr>
        <p:txBody>
          <a:bodyPr>
            <a:noAutofit/>
          </a:bodyPr>
          <a:lstStyle/>
          <a:p>
            <a:pPr marL="0" indent="0" algn="ctr">
              <a:buNone/>
            </a:pPr>
            <a:r>
              <a:rPr lang="en-US" sz="2000" dirty="0">
                <a:effectLst>
                  <a:outerShdw blurRad="38100" dist="38100" dir="2700000" algn="tl">
                    <a:srgbClr val="000000">
                      <a:alpha val="43137"/>
                    </a:srgbClr>
                  </a:outerShdw>
                </a:effectLst>
                <a:latin typeface="Tahoma" pitchFamily="34" charset="0"/>
                <a:ea typeface="Tahoma" pitchFamily="34" charset="0"/>
                <a:cs typeface="Tahoma" pitchFamily="34" charset="0"/>
              </a:rPr>
              <a:t>Shannon E. Blackburn </a:t>
            </a:r>
          </a:p>
          <a:p>
            <a:pPr marL="0" indent="0" algn="ctr">
              <a:buNone/>
            </a:pPr>
            <a:r>
              <a:rPr lang="en-US" sz="1600" i="1" dirty="0">
                <a:effectLst>
                  <a:outerShdw blurRad="38100" dist="38100" dir="2700000" algn="tl">
                    <a:srgbClr val="000000">
                      <a:alpha val="43137"/>
                    </a:srgbClr>
                  </a:outerShdw>
                </a:effectLst>
                <a:latin typeface="Tahoma" pitchFamily="34" charset="0"/>
                <a:ea typeface="Tahoma" pitchFamily="34" charset="0"/>
                <a:cs typeface="Tahoma" pitchFamily="34" charset="0"/>
              </a:rPr>
              <a:t>Idaho Cooperative Fish and Wildlife Research Unit</a:t>
            </a:r>
          </a:p>
          <a:p>
            <a:pPr marL="0" indent="0" algn="ctr">
              <a:buNone/>
            </a:pPr>
            <a:r>
              <a:rPr lang="en-US" sz="1600" i="1" dirty="0">
                <a:effectLst>
                  <a:outerShdw blurRad="38100" dist="38100" dir="2700000" algn="tl">
                    <a:srgbClr val="000000">
                      <a:alpha val="43137"/>
                    </a:srgbClr>
                  </a:outerShdw>
                </a:effectLst>
                <a:latin typeface="Tahoma" pitchFamily="34" charset="0"/>
                <a:ea typeface="Tahoma" pitchFamily="34" charset="0"/>
                <a:cs typeface="Tahoma" pitchFamily="34" charset="0"/>
              </a:rPr>
              <a:t>Department of Fish and Wildlife Sciences, University of Idaho </a:t>
            </a:r>
          </a:p>
          <a:p>
            <a:pPr marL="0" indent="0" algn="ctr">
              <a:buNone/>
            </a:pPr>
            <a:endParaRPr lang="en-US" sz="1800" i="1"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0" lvl="0" indent="0" algn="ctr">
              <a:buNone/>
              <a:defRPr/>
            </a:pPr>
            <a:r>
              <a:rPr lang="en-US" sz="1800" dirty="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Marty L. </a:t>
            </a:r>
            <a:r>
              <a:rPr lang="en-US" sz="1800" dirty="0" err="1">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Gingras</a:t>
            </a:r>
            <a:r>
              <a:rPr lang="en-US" sz="1800" dirty="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 and Jason DuBois</a:t>
            </a:r>
          </a:p>
          <a:p>
            <a:pPr marL="0" lvl="0" indent="0" algn="ctr">
              <a:buNone/>
              <a:defRPr/>
            </a:pPr>
            <a:r>
              <a:rPr lang="en-US" sz="1600" i="1" dirty="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California Department of Fish and Wildlife</a:t>
            </a:r>
          </a:p>
          <a:p>
            <a:pPr marL="0" lvl="0" indent="0" algn="ctr">
              <a:buNone/>
              <a:defRPr/>
            </a:pPr>
            <a:endParaRPr lang="en-US" sz="1600" i="1" dirty="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endParaRPr>
          </a:p>
          <a:p>
            <a:pPr marL="0" lvl="0" indent="0" algn="ctr">
              <a:buNone/>
              <a:defRPr/>
            </a:pPr>
            <a:r>
              <a:rPr lang="en-US" sz="1800" dirty="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Zachary J. Jackson </a:t>
            </a:r>
          </a:p>
          <a:p>
            <a:pPr marL="0" lvl="0" indent="0" algn="ctr">
              <a:buNone/>
              <a:defRPr/>
            </a:pPr>
            <a:r>
              <a:rPr lang="en-US" sz="1600" i="1" dirty="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U.S. Fish and Wildlife Service</a:t>
            </a:r>
          </a:p>
          <a:p>
            <a:pPr marL="0" lvl="0" indent="0" algn="ctr">
              <a:buNone/>
              <a:defRPr/>
            </a:pPr>
            <a:endParaRPr lang="en-US" sz="1600" i="1" dirty="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endParaRPr>
          </a:p>
          <a:p>
            <a:pPr marL="0" lvl="0" indent="0" algn="ctr">
              <a:buNone/>
              <a:defRPr/>
            </a:pPr>
            <a:r>
              <a:rPr lang="en-US" sz="1800" dirty="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Michael C. Quist</a:t>
            </a:r>
          </a:p>
          <a:p>
            <a:pPr marL="0" lvl="0" indent="0" algn="ctr">
              <a:buNone/>
              <a:defRPr/>
            </a:pPr>
            <a:r>
              <a:rPr lang="en-US" sz="1600" i="1" dirty="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U.S. Geological Survey, Idaho Cooperative Fish and Wildlife Research Unit, Department of Fish and Wildlife Sciences, University of Idaho</a:t>
            </a:r>
          </a:p>
          <a:p>
            <a:pPr marL="0" lvl="0" indent="0" algn="ctr">
              <a:buNone/>
              <a:defRPr/>
            </a:pPr>
            <a:endParaRPr lang="en-US" sz="1600" i="1" dirty="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endParaRPr>
          </a:p>
          <a:p>
            <a:pPr marL="0" lvl="0" indent="0" algn="ctr">
              <a:buNone/>
              <a:defRPr/>
            </a:pPr>
            <a:endParaRPr lang="en-US" sz="1600" i="1" dirty="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endParaRPr>
          </a:p>
          <a:p>
            <a:pPr marL="0" indent="0" algn="ctr">
              <a:buNone/>
            </a:pPr>
            <a:endParaRPr lang="en-US" sz="1600" i="1" dirty="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endParaRPr>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15634"/>
    </mc:Choice>
    <mc:Fallback xmlns="">
      <p:transition spd="slow" advTm="15634"/>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solidFill>
                  <a:schemeClr val="tx1"/>
                </a:solidFill>
                <a:effectLst>
                  <a:outerShdw blurRad="190500" dist="190500" dir="2700000" algn="tl" rotWithShape="0">
                    <a:srgbClr val="000000">
                      <a:alpha val="65000"/>
                    </a:srgbClr>
                  </a:outerShdw>
                </a:effectLst>
                <a:latin typeface="Tahoma" charset="0"/>
              </a:rPr>
              <a:t>Maturity</a:t>
            </a:r>
            <a:endParaRPr lang="en-US" sz="3600" dirty="0">
              <a:latin typeface="Tahoma" pitchFamily="34" charset="0"/>
              <a:ea typeface="Tahoma" pitchFamily="34" charset="0"/>
              <a:cs typeface="Tahoma" pitchFamily="34" charset="0"/>
            </a:endParaRPr>
          </a:p>
        </p:txBody>
      </p:sp>
      <p:sp>
        <p:nvSpPr>
          <p:cNvPr id="3" name="Content Placeholder 2"/>
          <p:cNvSpPr>
            <a:spLocks noGrp="1"/>
          </p:cNvSpPr>
          <p:nvPr>
            <p:ph idx="1"/>
          </p:nvPr>
        </p:nvSpPr>
        <p:spPr>
          <a:xfrm>
            <a:off x="228600" y="1524000"/>
            <a:ext cx="8915400" cy="5181600"/>
          </a:xfrm>
        </p:spPr>
        <p:txBody>
          <a:bodyPr>
            <a:normAutofit/>
          </a:bodyPr>
          <a:lstStyle/>
          <a:p>
            <a:pPr>
              <a:buClrTx/>
            </a:pPr>
            <a:endParaRPr lang="en-US" sz="34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lvl="1">
              <a:buClrTx/>
            </a:pPr>
            <a:endParaRPr lang="en-US" sz="22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lvl="1">
              <a:buClrTx/>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lvl="1">
              <a:buClrTx/>
            </a:pPr>
            <a:endParaRPr lang="en-US" sz="22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0" indent="0">
              <a:buClrTx/>
              <a:buNone/>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lvl="1">
              <a:buClrTx/>
            </a:pPr>
            <a:endParaRPr lang="en-US" sz="2100" dirty="0">
              <a:solidFill>
                <a:schemeClr val="accent1">
                  <a:lumMod val="40000"/>
                  <a:lumOff val="60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lvl="1">
              <a:buClrTx/>
            </a:pPr>
            <a:endParaRPr lang="en-US" sz="2100" dirty="0">
              <a:solidFill>
                <a:schemeClr val="accent1">
                  <a:lumMod val="40000"/>
                  <a:lumOff val="60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lvl="1">
              <a:buClrTx/>
            </a:pPr>
            <a:endParaRPr lang="en-US" sz="2100" dirty="0">
              <a:solidFill>
                <a:schemeClr val="accent1">
                  <a:lumMod val="40000"/>
                  <a:lumOff val="60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a:buClrTx/>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lvl="1">
              <a:buClrTx/>
            </a:pPr>
            <a:endParaRPr lang="en-US" sz="22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p:txBody>
      </p:sp>
      <p:pic>
        <p:nvPicPr>
          <p:cNvPr id="5" name="Picture 4"/>
          <p:cNvPicPr>
            <a:picLocks noChangeAspect="1"/>
          </p:cNvPicPr>
          <p:nvPr/>
        </p:nvPicPr>
        <p:blipFill rotWithShape="1">
          <a:blip r:embed="rId4" cstate="print">
            <a:extLst>
              <a:ext uri="{28A0092B-C50C-407E-A947-70E740481C1C}">
                <a14:useLocalDpi xmlns:a14="http://schemas.microsoft.com/office/drawing/2010/main" val="0"/>
              </a:ext>
            </a:extLst>
          </a:blip>
          <a:srcRect l="12135" t="4811" r="5340"/>
          <a:stretch/>
        </p:blipFill>
        <p:spPr>
          <a:xfrm>
            <a:off x="1219200" y="1623456"/>
            <a:ext cx="6705600" cy="4486834"/>
          </a:xfrm>
          <a:prstGeom prst="rect">
            <a:avLst/>
          </a:prstGeom>
          <a:effectLst>
            <a:outerShdw blurRad="190500" dist="190500" dir="2700000" algn="tl" rotWithShape="0">
              <a:prstClr val="black">
                <a:alpha val="65000"/>
              </a:prstClr>
            </a:outerShdw>
          </a:effectLst>
        </p:spPr>
      </p:pic>
      <p:sp>
        <p:nvSpPr>
          <p:cNvPr id="6" name="Rectangle 5"/>
          <p:cNvSpPr/>
          <p:nvPr/>
        </p:nvSpPr>
        <p:spPr>
          <a:xfrm>
            <a:off x="5715000" y="6237754"/>
            <a:ext cx="2823209" cy="369332"/>
          </a:xfrm>
          <a:prstGeom prst="rect">
            <a:avLst/>
          </a:prstGeom>
        </p:spPr>
        <p:txBody>
          <a:bodyPr wrap="none">
            <a:spAutoFit/>
          </a:bodyPr>
          <a:lstStyle/>
          <a:p>
            <a:pPr lvl="2">
              <a:buClrTx/>
            </a:pPr>
            <a:r>
              <a:rPr lang="en-US" i="1" dirty="0">
                <a:solidFill>
                  <a:schemeClr val="accent1">
                    <a:lumMod val="40000"/>
                    <a:lumOff val="60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rPr>
              <a:t>Chapman (1989)</a:t>
            </a:r>
          </a:p>
        </p:txBody>
      </p:sp>
    </p:spTree>
    <p:custDataLst>
      <p:tags r:id="rId1"/>
    </p:custDataLst>
    <p:extLst>
      <p:ext uri="{BB962C8B-B14F-4D97-AF65-F5344CB8AC3E}">
        <p14:creationId xmlns:p14="http://schemas.microsoft.com/office/powerpoint/2010/main" val="22105116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20740"/>
    </mc:Choice>
    <mc:Fallback xmlns="">
      <p:transition spd="slow" advTm="2074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solidFill>
                  <a:schemeClr val="tx1"/>
                </a:solidFill>
                <a:effectLst>
                  <a:outerShdw blurRad="190500" dist="190500" dir="2700000" algn="tl" rotWithShape="0">
                    <a:srgbClr val="000000">
                      <a:alpha val="65000"/>
                    </a:srgbClr>
                  </a:outerShdw>
                </a:effectLst>
                <a:latin typeface="Tahoma" charset="0"/>
              </a:rPr>
              <a:t>Fecundity</a:t>
            </a:r>
            <a:endParaRPr lang="en-US" sz="3600" dirty="0">
              <a:latin typeface="Tahoma" pitchFamily="34" charset="0"/>
              <a:ea typeface="Tahoma" pitchFamily="34" charset="0"/>
              <a:cs typeface="Tahoma" pitchFamily="34" charset="0"/>
            </a:endParaRPr>
          </a:p>
        </p:txBody>
      </p:sp>
      <p:sp>
        <p:nvSpPr>
          <p:cNvPr id="3" name="Content Placeholder 2"/>
          <p:cNvSpPr>
            <a:spLocks noGrp="1"/>
          </p:cNvSpPr>
          <p:nvPr>
            <p:ph idx="1"/>
          </p:nvPr>
        </p:nvSpPr>
        <p:spPr>
          <a:xfrm>
            <a:off x="228600" y="1524000"/>
            <a:ext cx="8915400" cy="5181600"/>
          </a:xfrm>
        </p:spPr>
        <p:txBody>
          <a:bodyPr>
            <a:normAutofit/>
          </a:bodyPr>
          <a:lstStyle/>
          <a:p>
            <a:pPr>
              <a:buClrTx/>
            </a:pPr>
            <a:endParaRPr lang="en-US" sz="34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lvl="1">
              <a:buClrTx/>
            </a:pPr>
            <a:endParaRPr lang="en-US" sz="22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lvl="1">
              <a:buClrTx/>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lvl="1">
              <a:buClrTx/>
            </a:pPr>
            <a:endParaRPr lang="en-US" sz="22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0" indent="0">
              <a:buClrTx/>
              <a:buNone/>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lvl="1">
              <a:buClrTx/>
            </a:pPr>
            <a:endParaRPr lang="en-US" sz="2100" dirty="0">
              <a:solidFill>
                <a:schemeClr val="accent1">
                  <a:lumMod val="40000"/>
                  <a:lumOff val="60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lvl="1">
              <a:buClrTx/>
            </a:pPr>
            <a:endParaRPr lang="en-US" sz="2100" dirty="0">
              <a:solidFill>
                <a:schemeClr val="accent1">
                  <a:lumMod val="40000"/>
                  <a:lumOff val="60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lvl="1">
              <a:buClrTx/>
            </a:pPr>
            <a:endParaRPr lang="en-US" sz="2100" dirty="0">
              <a:solidFill>
                <a:schemeClr val="accent1">
                  <a:lumMod val="40000"/>
                  <a:lumOff val="60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a:buClrTx/>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lvl="1">
              <a:buClrTx/>
            </a:pPr>
            <a:endParaRPr lang="en-US" sz="22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p:txBody>
      </p:sp>
      <p:sp>
        <p:nvSpPr>
          <p:cNvPr id="6" name="Rectangle 5"/>
          <p:cNvSpPr/>
          <p:nvPr/>
        </p:nvSpPr>
        <p:spPr>
          <a:xfrm>
            <a:off x="5334000" y="6182650"/>
            <a:ext cx="3186578" cy="369332"/>
          </a:xfrm>
          <a:prstGeom prst="rect">
            <a:avLst/>
          </a:prstGeom>
        </p:spPr>
        <p:txBody>
          <a:bodyPr wrap="none">
            <a:spAutoFit/>
          </a:bodyPr>
          <a:lstStyle/>
          <a:p>
            <a:pPr lvl="2">
              <a:buClrTx/>
            </a:pPr>
            <a:r>
              <a:rPr lang="en-US" i="1" dirty="0" err="1">
                <a:solidFill>
                  <a:schemeClr val="accent1">
                    <a:lumMod val="40000"/>
                    <a:lumOff val="60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rPr>
              <a:t>DeVore</a:t>
            </a:r>
            <a:r>
              <a:rPr lang="en-US" i="1" dirty="0">
                <a:solidFill>
                  <a:schemeClr val="accent1">
                    <a:lumMod val="40000"/>
                    <a:lumOff val="60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rPr>
              <a:t> et al. (1995)</a:t>
            </a:r>
          </a:p>
        </p:txBody>
      </p:sp>
      <p:pic>
        <p:nvPicPr>
          <p:cNvPr id="7" name="Picture 6">
            <a:extLst>
              <a:ext uri="{FF2B5EF4-FFF2-40B4-BE49-F238E27FC236}">
                <a16:creationId xmlns:a16="http://schemas.microsoft.com/office/drawing/2014/main" xmlns="" id="{E67FFC8A-F35A-4B92-81EB-2BC209636F45}"/>
              </a:ext>
            </a:extLst>
          </p:cNvPr>
          <p:cNvPicPr preferRelativeResize="0">
            <a:picLocks/>
          </p:cNvPicPr>
          <p:nvPr/>
        </p:nvPicPr>
        <p:blipFill>
          <a:blip r:embed="rId4" cstate="print"/>
          <a:stretch>
            <a:fillRect/>
          </a:stretch>
        </p:blipFill>
        <p:spPr>
          <a:xfrm>
            <a:off x="1239774" y="1676400"/>
            <a:ext cx="6664452" cy="4191000"/>
          </a:xfrm>
          <a:prstGeom prst="rect">
            <a:avLst/>
          </a:prstGeom>
          <a:effectLst>
            <a:outerShdw blurRad="190500" dist="190500" dir="2700000" algn="tl" rotWithShape="0">
              <a:prstClr val="black">
                <a:alpha val="65000"/>
              </a:prstClr>
            </a:outerShdw>
          </a:effectLst>
        </p:spPr>
      </p:pic>
    </p:spTree>
    <p:custDataLst>
      <p:tags r:id="rId1"/>
    </p:custDataLst>
    <p:extLst>
      <p:ext uri="{BB962C8B-B14F-4D97-AF65-F5344CB8AC3E}">
        <p14:creationId xmlns:p14="http://schemas.microsoft.com/office/powerpoint/2010/main" val="40334658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20740"/>
    </mc:Choice>
    <mc:Fallback xmlns="">
      <p:transition spd="slow" advTm="20740"/>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solidFill>
                  <a:schemeClr val="tx1"/>
                </a:solidFill>
                <a:effectLst>
                  <a:outerShdw blurRad="190500" dist="190500" dir="2700000" algn="tl" rotWithShape="0">
                    <a:srgbClr val="000000">
                      <a:alpha val="65000"/>
                    </a:srgbClr>
                  </a:outerShdw>
                </a:effectLst>
                <a:latin typeface="Tahoma" charset="0"/>
              </a:rPr>
              <a:t>Fecundity</a:t>
            </a:r>
            <a:endParaRPr lang="en-US" sz="3600" dirty="0">
              <a:latin typeface="Tahoma" pitchFamily="34" charset="0"/>
              <a:ea typeface="Tahoma" pitchFamily="34" charset="0"/>
              <a:cs typeface="Tahoma" pitchFamily="34" charset="0"/>
            </a:endParaRPr>
          </a:p>
        </p:txBody>
      </p:sp>
      <p:sp>
        <p:nvSpPr>
          <p:cNvPr id="3" name="Content Placeholder 2"/>
          <p:cNvSpPr>
            <a:spLocks noGrp="1"/>
          </p:cNvSpPr>
          <p:nvPr>
            <p:ph idx="1"/>
          </p:nvPr>
        </p:nvSpPr>
        <p:spPr>
          <a:xfrm>
            <a:off x="228600" y="1524000"/>
            <a:ext cx="8915400" cy="5181600"/>
          </a:xfrm>
        </p:spPr>
        <p:txBody>
          <a:bodyPr>
            <a:normAutofit/>
          </a:bodyPr>
          <a:lstStyle/>
          <a:p>
            <a:pPr>
              <a:buClrTx/>
            </a:pPr>
            <a:endParaRPr lang="en-US" sz="34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lvl="1">
              <a:buClrTx/>
            </a:pPr>
            <a:endParaRPr lang="en-US" sz="22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lvl="1">
              <a:buClrTx/>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lvl="1">
              <a:buClrTx/>
            </a:pPr>
            <a:endParaRPr lang="en-US" sz="22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0" indent="0">
              <a:buClrTx/>
              <a:buNone/>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lvl="1">
              <a:buClrTx/>
            </a:pPr>
            <a:endParaRPr lang="en-US" sz="2100" dirty="0">
              <a:solidFill>
                <a:schemeClr val="accent1">
                  <a:lumMod val="40000"/>
                  <a:lumOff val="60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lvl="1">
              <a:buClrTx/>
            </a:pPr>
            <a:endParaRPr lang="en-US" sz="2100" dirty="0">
              <a:solidFill>
                <a:schemeClr val="accent1">
                  <a:lumMod val="40000"/>
                  <a:lumOff val="60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lvl="1">
              <a:buClrTx/>
            </a:pPr>
            <a:endParaRPr lang="en-US" sz="2100" dirty="0">
              <a:solidFill>
                <a:schemeClr val="accent1">
                  <a:lumMod val="40000"/>
                  <a:lumOff val="60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a:buClrTx/>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lvl="1">
              <a:buClrTx/>
            </a:pPr>
            <a:endParaRPr lang="en-US" sz="22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p:txBody>
      </p:sp>
      <p:graphicFrame>
        <p:nvGraphicFramePr>
          <p:cNvPr id="5" name="Content Placeholder 1">
            <a:extLst>
              <a:ext uri="{FF2B5EF4-FFF2-40B4-BE49-F238E27FC236}">
                <a16:creationId xmlns:a16="http://schemas.microsoft.com/office/drawing/2014/main" xmlns="" id="{D4FFFC00-70D5-4F91-A9DC-C618699D6BCA}"/>
              </a:ext>
            </a:extLst>
          </p:cNvPr>
          <p:cNvGraphicFramePr>
            <a:graphicFrameLocks/>
          </p:cNvGraphicFramePr>
          <p:nvPr>
            <p:extLst>
              <p:ext uri="{D42A27DB-BD31-4B8C-83A1-F6EECF244321}">
                <p14:modId xmlns:p14="http://schemas.microsoft.com/office/powerpoint/2010/main" val="3190013445"/>
              </p:ext>
            </p:extLst>
          </p:nvPr>
        </p:nvGraphicFramePr>
        <p:xfrm>
          <a:off x="894031" y="1997153"/>
          <a:ext cx="7355939" cy="2863694"/>
        </p:xfrm>
        <a:graphic>
          <a:graphicData uri="http://schemas.openxmlformats.org/drawingml/2006/table">
            <a:tbl>
              <a:tblPr firstRow="1" bandRow="1">
                <a:tableStyleId>{073A0DAA-6AF3-43AB-8588-CEC1D06C72B9}</a:tableStyleId>
              </a:tblPr>
              <a:tblGrid>
                <a:gridCol w="2820627">
                  <a:extLst>
                    <a:ext uri="{9D8B030D-6E8A-4147-A177-3AD203B41FA5}">
                      <a16:colId xmlns:a16="http://schemas.microsoft.com/office/drawing/2014/main" xmlns="" val="20000"/>
                    </a:ext>
                  </a:extLst>
                </a:gridCol>
                <a:gridCol w="2393381">
                  <a:extLst>
                    <a:ext uri="{9D8B030D-6E8A-4147-A177-3AD203B41FA5}">
                      <a16:colId xmlns:a16="http://schemas.microsoft.com/office/drawing/2014/main" xmlns="" val="20001"/>
                    </a:ext>
                  </a:extLst>
                </a:gridCol>
                <a:gridCol w="2141931">
                  <a:extLst>
                    <a:ext uri="{9D8B030D-6E8A-4147-A177-3AD203B41FA5}">
                      <a16:colId xmlns:a16="http://schemas.microsoft.com/office/drawing/2014/main" xmlns="" val="20002"/>
                    </a:ext>
                  </a:extLst>
                </a:gridCol>
              </a:tblGrid>
              <a:tr h="869956">
                <a:tc>
                  <a:txBody>
                    <a:bodyPr/>
                    <a:lstStyle/>
                    <a:p>
                      <a:pPr algn="ctr"/>
                      <a:r>
                        <a:rPr lang="en-US" sz="2000" dirty="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Fork length</a:t>
                      </a:r>
                      <a:r>
                        <a:rPr lang="en-US" sz="2000" baseline="0" dirty="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 (cm)</a:t>
                      </a:r>
                      <a:endParaRPr lang="en-US" sz="2000" dirty="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aseline="0" dirty="0" err="1">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DeVore</a:t>
                      </a:r>
                      <a:r>
                        <a:rPr lang="en-US" sz="2000" baseline="0" dirty="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 et al. (1995)</a:t>
                      </a:r>
                      <a:endParaRPr lang="en-US" sz="2000" dirty="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aseline="0" dirty="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Chapman et al. (1996)</a:t>
                      </a:r>
                      <a:endParaRPr lang="en-US" sz="2000" dirty="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0"/>
                  </a:ext>
                </a:extLst>
              </a:tr>
              <a:tr h="388578">
                <a:tc>
                  <a:txBody>
                    <a:bodyPr/>
                    <a:lstStyle/>
                    <a:p>
                      <a:pPr algn="ctr"/>
                      <a:r>
                        <a:rPr lang="en-US" sz="2000" dirty="0">
                          <a:solidFill>
                            <a:srgbClr val="FFFFB9"/>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125 </a:t>
                      </a:r>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rgbClr val="FFFFB9"/>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105,256</a:t>
                      </a:r>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rgbClr val="FFFFB9"/>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92,484</a:t>
                      </a:r>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1"/>
                  </a:ext>
                </a:extLst>
              </a:tr>
              <a:tr h="388578">
                <a:tc>
                  <a:txBody>
                    <a:bodyPr/>
                    <a:lstStyle/>
                    <a:p>
                      <a:pPr algn="ctr"/>
                      <a:r>
                        <a:rPr lang="en-US" sz="2000" dirty="0">
                          <a:solidFill>
                            <a:srgbClr val="FFFFB9"/>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145</a:t>
                      </a:r>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rgbClr val="FFFFB9"/>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162,837</a:t>
                      </a:r>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rgbClr val="FFFFB9"/>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149,415</a:t>
                      </a:r>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2"/>
                  </a:ext>
                </a:extLst>
              </a:tr>
              <a:tr h="388578">
                <a:tc>
                  <a:txBody>
                    <a:bodyPr/>
                    <a:lstStyle/>
                    <a:p>
                      <a:pPr algn="ctr"/>
                      <a:r>
                        <a:rPr lang="en-US" sz="2000" dirty="0">
                          <a:solidFill>
                            <a:srgbClr val="FFFFB9"/>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165</a:t>
                      </a:r>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rgbClr val="FFFFB9"/>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238,087</a:t>
                      </a:r>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rgbClr val="FFFFB9"/>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226,861</a:t>
                      </a:r>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3"/>
                  </a:ext>
                </a:extLst>
              </a:tr>
              <a:tr h="408778">
                <a:tc>
                  <a:txBody>
                    <a:bodyPr/>
                    <a:lstStyle/>
                    <a:p>
                      <a:pPr algn="ctr"/>
                      <a:r>
                        <a:rPr lang="en-US" sz="2000" dirty="0">
                          <a:solidFill>
                            <a:srgbClr val="FFFFB9"/>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185</a:t>
                      </a:r>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rgbClr val="FFFFB9"/>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333,286</a:t>
                      </a:r>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rgbClr val="FFFFB9"/>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328,361</a:t>
                      </a:r>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4"/>
                  </a:ext>
                </a:extLst>
              </a:tr>
              <a:tr h="388578">
                <a:tc>
                  <a:txBody>
                    <a:bodyPr/>
                    <a:lstStyle/>
                    <a:p>
                      <a:pPr algn="ctr"/>
                      <a:r>
                        <a:rPr lang="en-US" sz="2000" dirty="0">
                          <a:solidFill>
                            <a:srgbClr val="FFFFB9"/>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195</a:t>
                      </a:r>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rgbClr val="FFFFB9"/>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389,076</a:t>
                      </a:r>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rgbClr val="FFFFB9"/>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389,267</a:t>
                      </a:r>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5"/>
                  </a:ext>
                </a:extLst>
              </a:tr>
            </a:tbl>
          </a:graphicData>
        </a:graphic>
      </p:graphicFrame>
    </p:spTree>
    <p:custDataLst>
      <p:tags r:id="rId1"/>
    </p:custDataLst>
    <p:extLst>
      <p:ext uri="{BB962C8B-B14F-4D97-AF65-F5344CB8AC3E}">
        <p14:creationId xmlns:p14="http://schemas.microsoft.com/office/powerpoint/2010/main" val="12864862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20740"/>
    </mc:Choice>
    <mc:Fallback xmlns="">
      <p:transition spd="slow" advTm="2074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solidFill>
                  <a:schemeClr val="tx1"/>
                </a:solidFill>
                <a:effectLst>
                  <a:outerShdw blurRad="190500" dist="190500" dir="2700000" algn="tl" rotWithShape="0">
                    <a:srgbClr val="000000">
                      <a:alpha val="65000"/>
                    </a:srgbClr>
                  </a:outerShdw>
                </a:effectLst>
                <a:latin typeface="Tahoma" charset="0"/>
              </a:rPr>
              <a:t>Population Modeling</a:t>
            </a:r>
            <a:endParaRPr lang="en-US" sz="3600" dirty="0">
              <a:latin typeface="Tahoma" panose="020B0604030504040204" pitchFamily="34" charset="0"/>
              <a:ea typeface="Tahoma" panose="020B0604030504040204" pitchFamily="34" charset="0"/>
              <a:cs typeface="Tahoma" panose="020B0604030504040204" pitchFamily="34" charset="0"/>
            </a:endParaRPr>
          </a:p>
        </p:txBody>
      </p:sp>
      <p:pic>
        <p:nvPicPr>
          <p:cNvPr id="19" name="Picture 18"/>
          <p:cNvPicPr>
            <a:picLocks noChangeAspect="1"/>
          </p:cNvPicPr>
          <p:nvPr/>
        </p:nvPicPr>
        <p:blipFill>
          <a:blip r:embed="rId3" cstate="print">
            <a:extLst>
              <a:ext uri="{BEBA8EAE-BF5A-486C-A8C5-ECC9F3942E4B}">
                <a14:imgProps xmlns:a14="http://schemas.microsoft.com/office/drawing/2010/main">
                  <a14:imgLayer r:embed="rId4">
                    <a14:imgEffect>
                      <a14:backgroundRemoval t="6731" b="97115" l="938" r="100000"/>
                    </a14:imgEffect>
                  </a14:imgLayer>
                </a14:imgProps>
              </a:ext>
              <a:ext uri="{28A0092B-C50C-407E-A947-70E740481C1C}">
                <a14:useLocalDpi xmlns:a14="http://schemas.microsoft.com/office/drawing/2010/main" val="0"/>
              </a:ext>
            </a:extLst>
          </a:blip>
          <a:stretch>
            <a:fillRect/>
          </a:stretch>
        </p:blipFill>
        <p:spPr>
          <a:xfrm>
            <a:off x="331620" y="3752258"/>
            <a:ext cx="762000" cy="247650"/>
          </a:xfrm>
          <a:prstGeom prst="rect">
            <a:avLst/>
          </a:prstGeom>
          <a:scene3d>
            <a:camera prst="orthographicFront">
              <a:rot lat="0" lon="10800000" rev="0"/>
            </a:camera>
            <a:lightRig rig="threePt" dir="t"/>
          </a:scene3d>
        </p:spPr>
      </p:pic>
      <p:pic>
        <p:nvPicPr>
          <p:cNvPr id="64" name="Picture 63"/>
          <p:cNvPicPr>
            <a:picLocks noChangeAspect="1"/>
          </p:cNvPicPr>
          <p:nvPr/>
        </p:nvPicPr>
        <p:blipFill>
          <a:blip r:embed="rId5" cstate="print">
            <a:extLst>
              <a:ext uri="{BEBA8EAE-BF5A-486C-A8C5-ECC9F3942E4B}">
                <a14:imgProps xmlns:a14="http://schemas.microsoft.com/office/drawing/2010/main">
                  <a14:imgLayer r:embed="rId6">
                    <a14:imgEffect>
                      <a14:backgroundRemoval t="6731" b="97115" l="938" r="100000"/>
                    </a14:imgEffect>
                  </a14:imgLayer>
                </a14:imgProps>
              </a:ext>
              <a:ext uri="{28A0092B-C50C-407E-A947-70E740481C1C}">
                <a14:useLocalDpi xmlns:a14="http://schemas.microsoft.com/office/drawing/2010/main" val="0"/>
              </a:ext>
            </a:extLst>
          </a:blip>
          <a:stretch>
            <a:fillRect/>
          </a:stretch>
        </p:blipFill>
        <p:spPr>
          <a:xfrm flipH="1">
            <a:off x="6506968" y="3350255"/>
            <a:ext cx="2432785" cy="905969"/>
          </a:xfrm>
          <a:prstGeom prst="rect">
            <a:avLst/>
          </a:prstGeom>
          <a:effectLst>
            <a:outerShdw blurRad="190500" dist="190500" dir="2700000" algn="ctr" rotWithShape="0">
              <a:srgbClr val="000000">
                <a:alpha val="65000"/>
              </a:srgbClr>
            </a:outerShdw>
          </a:effectLst>
        </p:spPr>
      </p:pic>
      <p:grpSp>
        <p:nvGrpSpPr>
          <p:cNvPr id="4" name="Group 3"/>
          <p:cNvGrpSpPr/>
          <p:nvPr/>
        </p:nvGrpSpPr>
        <p:grpSpPr>
          <a:xfrm>
            <a:off x="308377" y="2057400"/>
            <a:ext cx="8527245" cy="3117569"/>
            <a:chOff x="201406" y="1902744"/>
            <a:chExt cx="8527245" cy="3117569"/>
          </a:xfrm>
        </p:grpSpPr>
        <p:grpSp>
          <p:nvGrpSpPr>
            <p:cNvPr id="76" name="Group 75"/>
            <p:cNvGrpSpPr/>
            <p:nvPr/>
          </p:nvGrpSpPr>
          <p:grpSpPr>
            <a:xfrm flipH="1">
              <a:off x="201406" y="3415909"/>
              <a:ext cx="994607" cy="813554"/>
              <a:chOff x="152400" y="3800129"/>
              <a:chExt cx="1318356" cy="764690"/>
            </a:xfrm>
            <a:effectLst>
              <a:outerShdw blurRad="50800" dist="38100" dir="2700000" algn="tl" rotWithShape="0">
                <a:prstClr val="black">
                  <a:alpha val="40000"/>
                </a:prstClr>
              </a:outerShdw>
            </a:effectLst>
          </p:grpSpPr>
          <p:pic>
            <p:nvPicPr>
              <p:cNvPr id="44" name="Picture 43"/>
              <p:cNvPicPr>
                <a:picLocks noChangeAspect="1"/>
              </p:cNvPicPr>
              <p:nvPr/>
            </p:nvPicPr>
            <p:blipFill>
              <a:blip r:embed="rId7" cstate="print">
                <a:extLst>
                  <a:ext uri="{BEBA8EAE-BF5A-486C-A8C5-ECC9F3942E4B}">
                    <a14:imgProps xmlns:a14="http://schemas.microsoft.com/office/drawing/2010/main">
                      <a14:imgLayer r:embed="rId8">
                        <a14:imgEffect>
                          <a14:backgroundRemoval t="6731" b="97115" l="938" r="100000"/>
                        </a14:imgEffect>
                      </a14:imgLayer>
                    </a14:imgProps>
                  </a:ext>
                  <a:ext uri="{28A0092B-C50C-407E-A947-70E740481C1C}">
                    <a14:useLocalDpi xmlns:a14="http://schemas.microsoft.com/office/drawing/2010/main" val="0"/>
                  </a:ext>
                </a:extLst>
              </a:blip>
              <a:stretch>
                <a:fillRect/>
              </a:stretch>
            </p:blipFill>
            <p:spPr>
              <a:xfrm>
                <a:off x="152400" y="4107619"/>
                <a:ext cx="762000" cy="247650"/>
              </a:xfrm>
              <a:prstGeom prst="rect">
                <a:avLst/>
              </a:prstGeom>
              <a:effectLst>
                <a:outerShdw blurRad="190500" dist="190500" dir="2700000" algn="ctr" rotWithShape="0">
                  <a:srgbClr val="000000">
                    <a:alpha val="65000"/>
                  </a:srgbClr>
                </a:outerShdw>
              </a:effectLst>
            </p:spPr>
          </p:pic>
          <p:pic>
            <p:nvPicPr>
              <p:cNvPr id="45" name="Picture 44"/>
              <p:cNvPicPr>
                <a:picLocks noChangeAspect="1"/>
              </p:cNvPicPr>
              <p:nvPr/>
            </p:nvPicPr>
            <p:blipFill>
              <a:blip r:embed="rId7" cstate="print">
                <a:extLst>
                  <a:ext uri="{BEBA8EAE-BF5A-486C-A8C5-ECC9F3942E4B}">
                    <a14:imgProps xmlns:a14="http://schemas.microsoft.com/office/drawing/2010/main">
                      <a14:imgLayer r:embed="rId8">
                        <a14:imgEffect>
                          <a14:backgroundRemoval t="6731" b="97115" l="938" r="100000"/>
                        </a14:imgEffect>
                      </a14:imgLayer>
                    </a14:imgProps>
                  </a:ext>
                  <a:ext uri="{28A0092B-C50C-407E-A947-70E740481C1C}">
                    <a14:useLocalDpi xmlns:a14="http://schemas.microsoft.com/office/drawing/2010/main" val="0"/>
                  </a:ext>
                </a:extLst>
              </a:blip>
              <a:stretch>
                <a:fillRect/>
              </a:stretch>
            </p:blipFill>
            <p:spPr>
              <a:xfrm>
                <a:off x="470026" y="4212394"/>
                <a:ext cx="762000" cy="247650"/>
              </a:xfrm>
              <a:prstGeom prst="rect">
                <a:avLst/>
              </a:prstGeom>
              <a:effectLst>
                <a:outerShdw blurRad="190500" dist="190500" dir="2700000" algn="ctr" rotWithShape="0">
                  <a:srgbClr val="000000">
                    <a:alpha val="65000"/>
                  </a:srgbClr>
                </a:outerShdw>
              </a:effectLst>
            </p:spPr>
          </p:pic>
          <p:pic>
            <p:nvPicPr>
              <p:cNvPr id="46" name="Picture 45"/>
              <p:cNvPicPr>
                <a:picLocks noChangeAspect="1"/>
              </p:cNvPicPr>
              <p:nvPr/>
            </p:nvPicPr>
            <p:blipFill>
              <a:blip r:embed="rId7" cstate="print">
                <a:extLst>
                  <a:ext uri="{BEBA8EAE-BF5A-486C-A8C5-ECC9F3942E4B}">
                    <a14:imgProps xmlns:a14="http://schemas.microsoft.com/office/drawing/2010/main">
                      <a14:imgLayer r:embed="rId8">
                        <a14:imgEffect>
                          <a14:backgroundRemoval t="6731" b="97115" l="938" r="100000"/>
                        </a14:imgEffect>
                      </a14:imgLayer>
                    </a14:imgProps>
                  </a:ext>
                  <a:ext uri="{28A0092B-C50C-407E-A947-70E740481C1C}">
                    <a14:useLocalDpi xmlns:a14="http://schemas.microsoft.com/office/drawing/2010/main" val="0"/>
                  </a:ext>
                </a:extLst>
              </a:blip>
              <a:stretch>
                <a:fillRect/>
              </a:stretch>
            </p:blipFill>
            <p:spPr>
              <a:xfrm>
                <a:off x="165226" y="4317169"/>
                <a:ext cx="762000" cy="247650"/>
              </a:xfrm>
              <a:prstGeom prst="rect">
                <a:avLst/>
              </a:prstGeom>
              <a:effectLst>
                <a:outerShdw blurRad="190500" dist="190500" dir="2700000" algn="ctr" rotWithShape="0">
                  <a:srgbClr val="000000">
                    <a:alpha val="65000"/>
                  </a:srgbClr>
                </a:outerShdw>
              </a:effectLst>
            </p:spPr>
          </p:pic>
          <p:pic>
            <p:nvPicPr>
              <p:cNvPr id="47" name="Picture 46"/>
              <p:cNvPicPr>
                <a:picLocks noChangeAspect="1"/>
              </p:cNvPicPr>
              <p:nvPr/>
            </p:nvPicPr>
            <p:blipFill>
              <a:blip r:embed="rId7" cstate="print">
                <a:extLst>
                  <a:ext uri="{BEBA8EAE-BF5A-486C-A8C5-ECC9F3942E4B}">
                    <a14:imgProps xmlns:a14="http://schemas.microsoft.com/office/drawing/2010/main">
                      <a14:imgLayer r:embed="rId8">
                        <a14:imgEffect>
                          <a14:backgroundRemoval t="6731" b="97115" l="938" r="100000"/>
                        </a14:imgEffect>
                      </a14:imgLayer>
                    </a14:imgProps>
                  </a:ext>
                  <a:ext uri="{28A0092B-C50C-407E-A947-70E740481C1C}">
                    <a14:useLocalDpi xmlns:a14="http://schemas.microsoft.com/office/drawing/2010/main" val="0"/>
                  </a:ext>
                </a:extLst>
              </a:blip>
              <a:stretch>
                <a:fillRect/>
              </a:stretch>
            </p:blipFill>
            <p:spPr>
              <a:xfrm>
                <a:off x="708756" y="4059811"/>
                <a:ext cx="762000" cy="247650"/>
              </a:xfrm>
              <a:prstGeom prst="rect">
                <a:avLst/>
              </a:prstGeom>
              <a:effectLst>
                <a:outerShdw blurRad="190500" dist="190500" dir="2700000" algn="ctr" rotWithShape="0">
                  <a:srgbClr val="000000">
                    <a:alpha val="65000"/>
                  </a:srgbClr>
                </a:outerShdw>
              </a:effectLst>
            </p:spPr>
          </p:pic>
          <p:pic>
            <p:nvPicPr>
              <p:cNvPr id="48" name="Picture 47"/>
              <p:cNvPicPr>
                <a:picLocks noChangeAspect="1"/>
              </p:cNvPicPr>
              <p:nvPr/>
            </p:nvPicPr>
            <p:blipFill>
              <a:blip r:embed="rId7" cstate="print">
                <a:extLst>
                  <a:ext uri="{BEBA8EAE-BF5A-486C-A8C5-ECC9F3942E4B}">
                    <a14:imgProps xmlns:a14="http://schemas.microsoft.com/office/drawing/2010/main">
                      <a14:imgLayer r:embed="rId8">
                        <a14:imgEffect>
                          <a14:backgroundRemoval t="6731" b="97115" l="938" r="100000"/>
                        </a14:imgEffect>
                      </a14:imgLayer>
                    </a14:imgProps>
                  </a:ext>
                  <a:ext uri="{28A0092B-C50C-407E-A947-70E740481C1C}">
                    <a14:useLocalDpi xmlns:a14="http://schemas.microsoft.com/office/drawing/2010/main" val="0"/>
                  </a:ext>
                </a:extLst>
              </a:blip>
              <a:stretch>
                <a:fillRect/>
              </a:stretch>
            </p:blipFill>
            <p:spPr>
              <a:xfrm>
                <a:off x="455503" y="3923954"/>
                <a:ext cx="762000" cy="247650"/>
              </a:xfrm>
              <a:prstGeom prst="rect">
                <a:avLst/>
              </a:prstGeom>
              <a:effectLst>
                <a:outerShdw blurRad="190500" dist="190500" dir="2700000" algn="ctr" rotWithShape="0">
                  <a:srgbClr val="000000">
                    <a:alpha val="65000"/>
                  </a:srgbClr>
                </a:outerShdw>
              </a:effectLst>
            </p:spPr>
          </p:pic>
          <p:pic>
            <p:nvPicPr>
              <p:cNvPr id="49" name="Picture 48"/>
              <p:cNvPicPr>
                <a:picLocks noChangeAspect="1"/>
              </p:cNvPicPr>
              <p:nvPr/>
            </p:nvPicPr>
            <p:blipFill>
              <a:blip r:embed="rId7" cstate="print">
                <a:extLst>
                  <a:ext uri="{BEBA8EAE-BF5A-486C-A8C5-ECC9F3942E4B}">
                    <a14:imgProps xmlns:a14="http://schemas.microsoft.com/office/drawing/2010/main">
                      <a14:imgLayer r:embed="rId8">
                        <a14:imgEffect>
                          <a14:backgroundRemoval t="6731" b="97115" l="938" r="100000"/>
                        </a14:imgEffect>
                      </a14:imgLayer>
                    </a14:imgProps>
                  </a:ext>
                  <a:ext uri="{28A0092B-C50C-407E-A947-70E740481C1C}">
                    <a14:useLocalDpi xmlns:a14="http://schemas.microsoft.com/office/drawing/2010/main" val="0"/>
                  </a:ext>
                </a:extLst>
              </a:blip>
              <a:stretch>
                <a:fillRect/>
              </a:stretch>
            </p:blipFill>
            <p:spPr>
              <a:xfrm>
                <a:off x="226903" y="3800129"/>
                <a:ext cx="762000" cy="247650"/>
              </a:xfrm>
              <a:prstGeom prst="rect">
                <a:avLst/>
              </a:prstGeom>
              <a:effectLst>
                <a:outerShdw blurRad="190500" dist="190500" dir="2700000" algn="ctr" rotWithShape="0">
                  <a:srgbClr val="000000">
                    <a:alpha val="65000"/>
                  </a:srgbClr>
                </a:outerShdw>
              </a:effectLst>
            </p:spPr>
          </p:pic>
        </p:grpSp>
        <p:pic>
          <p:nvPicPr>
            <p:cNvPr id="60" name="Picture 59"/>
            <p:cNvPicPr>
              <a:picLocks noChangeAspect="1"/>
            </p:cNvPicPr>
            <p:nvPr/>
          </p:nvPicPr>
          <p:blipFill>
            <a:blip r:embed="rId5" cstate="print">
              <a:extLst>
                <a:ext uri="{BEBA8EAE-BF5A-486C-A8C5-ECC9F3942E4B}">
                  <a14:imgProps xmlns:a14="http://schemas.microsoft.com/office/drawing/2010/main">
                    <a14:imgLayer r:embed="rId6">
                      <a14:imgEffect>
                        <a14:backgroundRemoval t="6731" b="97115" l="938" r="100000"/>
                      </a14:imgEffect>
                    </a14:imgLayer>
                  </a14:imgProps>
                </a:ext>
                <a:ext uri="{28A0092B-C50C-407E-A947-70E740481C1C}">
                  <a14:useLocalDpi xmlns:a14="http://schemas.microsoft.com/office/drawing/2010/main" val="0"/>
                </a:ext>
              </a:extLst>
            </a:blip>
            <a:stretch>
              <a:fillRect/>
            </a:stretch>
          </p:blipFill>
          <p:spPr>
            <a:xfrm flipH="1">
              <a:off x="3847981" y="3823531"/>
              <a:ext cx="2103436" cy="664731"/>
            </a:xfrm>
            <a:prstGeom prst="rect">
              <a:avLst/>
            </a:prstGeom>
            <a:effectLst>
              <a:outerShdw blurRad="190500" dist="190500" dir="2700000" algn="ctr" rotWithShape="0">
                <a:srgbClr val="000000">
                  <a:alpha val="65000"/>
                </a:srgbClr>
              </a:outerShdw>
            </a:effectLst>
          </p:spPr>
        </p:pic>
        <p:pic>
          <p:nvPicPr>
            <p:cNvPr id="65" name="Picture 64"/>
            <p:cNvPicPr>
              <a:picLocks noChangeAspect="1"/>
            </p:cNvPicPr>
            <p:nvPr/>
          </p:nvPicPr>
          <p:blipFill>
            <a:blip r:embed="rId5" cstate="print">
              <a:extLst>
                <a:ext uri="{BEBA8EAE-BF5A-486C-A8C5-ECC9F3942E4B}">
                  <a14:imgProps xmlns:a14="http://schemas.microsoft.com/office/drawing/2010/main">
                    <a14:imgLayer r:embed="rId6">
                      <a14:imgEffect>
                        <a14:backgroundRemoval t="6731" b="97115" l="938" r="100000"/>
                      </a14:imgEffect>
                    </a14:imgLayer>
                  </a14:imgProps>
                </a:ext>
                <a:ext uri="{28A0092B-C50C-407E-A947-70E740481C1C}">
                  <a14:useLocalDpi xmlns:a14="http://schemas.microsoft.com/office/drawing/2010/main" val="0"/>
                </a:ext>
              </a:extLst>
            </a:blip>
            <a:stretch>
              <a:fillRect/>
            </a:stretch>
          </p:blipFill>
          <p:spPr>
            <a:xfrm flipH="1">
              <a:off x="3898813" y="3549580"/>
              <a:ext cx="1681041" cy="531245"/>
            </a:xfrm>
            <a:prstGeom prst="rect">
              <a:avLst/>
            </a:prstGeom>
            <a:effectLst>
              <a:outerShdw blurRad="190500" dist="190500" dir="2700000" algn="ctr" rotWithShape="0">
                <a:srgbClr val="000000">
                  <a:alpha val="65000"/>
                </a:srgbClr>
              </a:outerShdw>
            </a:effectLst>
          </p:spPr>
        </p:pic>
        <p:pic>
          <p:nvPicPr>
            <p:cNvPr id="66" name="Picture 65"/>
            <p:cNvPicPr>
              <a:picLocks noChangeAspect="1"/>
            </p:cNvPicPr>
            <p:nvPr/>
          </p:nvPicPr>
          <p:blipFill>
            <a:blip r:embed="rId5" cstate="print">
              <a:extLst>
                <a:ext uri="{BEBA8EAE-BF5A-486C-A8C5-ECC9F3942E4B}">
                  <a14:imgProps xmlns:a14="http://schemas.microsoft.com/office/drawing/2010/main">
                    <a14:imgLayer r:embed="rId6">
                      <a14:imgEffect>
                        <a14:backgroundRemoval t="6731" b="97115" l="938" r="100000"/>
                      </a14:imgEffect>
                    </a14:imgLayer>
                  </a14:imgProps>
                </a:ext>
                <a:ext uri="{28A0092B-C50C-407E-A947-70E740481C1C}">
                  <a14:useLocalDpi xmlns:a14="http://schemas.microsoft.com/office/drawing/2010/main" val="0"/>
                </a:ext>
              </a:extLst>
            </a:blip>
            <a:stretch>
              <a:fillRect/>
            </a:stretch>
          </p:blipFill>
          <p:spPr>
            <a:xfrm flipH="1">
              <a:off x="4025998" y="3178160"/>
              <a:ext cx="1940963" cy="613386"/>
            </a:xfrm>
            <a:prstGeom prst="rect">
              <a:avLst/>
            </a:prstGeom>
            <a:effectLst>
              <a:outerShdw blurRad="190500" dist="190500" dir="2700000" algn="ctr" rotWithShape="0">
                <a:srgbClr val="000000">
                  <a:alpha val="65000"/>
                </a:srgbClr>
              </a:outerShdw>
            </a:effectLst>
          </p:spPr>
        </p:pic>
        <p:grpSp>
          <p:nvGrpSpPr>
            <p:cNvPr id="80" name="Group 79"/>
            <p:cNvGrpSpPr/>
            <p:nvPr/>
          </p:nvGrpSpPr>
          <p:grpSpPr>
            <a:xfrm flipH="1">
              <a:off x="1620764" y="3404879"/>
              <a:ext cx="1494886" cy="1019923"/>
              <a:chOff x="1458248" y="3664262"/>
              <a:chExt cx="1587687" cy="1105172"/>
            </a:xfrm>
          </p:grpSpPr>
          <p:pic>
            <p:nvPicPr>
              <p:cNvPr id="50" name="Picture 49"/>
              <p:cNvPicPr>
                <a:picLocks noChangeAspect="1"/>
              </p:cNvPicPr>
              <p:nvPr/>
            </p:nvPicPr>
            <p:blipFill>
              <a:blip r:embed="rId9" cstate="print">
                <a:extLst>
                  <a:ext uri="{BEBA8EAE-BF5A-486C-A8C5-ECC9F3942E4B}">
                    <a14:imgProps xmlns:a14="http://schemas.microsoft.com/office/drawing/2010/main">
                      <a14:imgLayer r:embed="rId10">
                        <a14:imgEffect>
                          <a14:backgroundRemoval t="6731" b="97115" l="938" r="100000"/>
                        </a14:imgEffect>
                      </a14:imgLayer>
                    </a14:imgProps>
                  </a:ext>
                  <a:ext uri="{28A0092B-C50C-407E-A947-70E740481C1C}">
                    <a14:useLocalDpi xmlns:a14="http://schemas.microsoft.com/office/drawing/2010/main" val="0"/>
                  </a:ext>
                </a:extLst>
              </a:blip>
              <a:stretch>
                <a:fillRect/>
              </a:stretch>
            </p:blipFill>
            <p:spPr>
              <a:xfrm>
                <a:off x="1458248" y="3664262"/>
                <a:ext cx="1226617" cy="398650"/>
              </a:xfrm>
              <a:prstGeom prst="rect">
                <a:avLst/>
              </a:prstGeom>
              <a:effectLst>
                <a:outerShdw blurRad="190500" dist="190500" dir="2700000" algn="ctr" rotWithShape="0">
                  <a:srgbClr val="000000">
                    <a:alpha val="65000"/>
                  </a:srgbClr>
                </a:outerShdw>
              </a:effectLst>
            </p:spPr>
          </p:pic>
          <p:grpSp>
            <p:nvGrpSpPr>
              <p:cNvPr id="79" name="Group 78"/>
              <p:cNvGrpSpPr/>
              <p:nvPr/>
            </p:nvGrpSpPr>
            <p:grpSpPr>
              <a:xfrm>
                <a:off x="1608432" y="3859843"/>
                <a:ext cx="1437503" cy="909591"/>
                <a:chOff x="1652080" y="3806229"/>
                <a:chExt cx="1437503" cy="909591"/>
              </a:xfrm>
            </p:grpSpPr>
            <p:grpSp>
              <p:nvGrpSpPr>
                <p:cNvPr id="78" name="Group 77"/>
                <p:cNvGrpSpPr/>
                <p:nvPr/>
              </p:nvGrpSpPr>
              <p:grpSpPr>
                <a:xfrm>
                  <a:off x="1652080" y="3806229"/>
                  <a:ext cx="1381440" cy="909591"/>
                  <a:chOff x="1652080" y="3806229"/>
                  <a:chExt cx="1381440" cy="909591"/>
                </a:xfrm>
              </p:grpSpPr>
              <p:pic>
                <p:nvPicPr>
                  <p:cNvPr id="67" name="Picture 66"/>
                  <p:cNvPicPr>
                    <a:picLocks noChangeAspect="1"/>
                  </p:cNvPicPr>
                  <p:nvPr/>
                </p:nvPicPr>
                <p:blipFill>
                  <a:blip r:embed="rId9" cstate="print">
                    <a:extLst>
                      <a:ext uri="{BEBA8EAE-BF5A-486C-A8C5-ECC9F3942E4B}">
                        <a14:imgProps xmlns:a14="http://schemas.microsoft.com/office/drawing/2010/main">
                          <a14:imgLayer r:embed="rId10">
                            <a14:imgEffect>
                              <a14:backgroundRemoval t="6731" b="97115" l="938" r="100000"/>
                            </a14:imgEffect>
                          </a14:imgLayer>
                        </a14:imgProps>
                      </a:ext>
                      <a:ext uri="{28A0092B-C50C-407E-A947-70E740481C1C}">
                        <a14:useLocalDpi xmlns:a14="http://schemas.microsoft.com/office/drawing/2010/main" val="0"/>
                      </a:ext>
                    </a:extLst>
                  </a:blip>
                  <a:stretch>
                    <a:fillRect/>
                  </a:stretch>
                </p:blipFill>
                <p:spPr>
                  <a:xfrm>
                    <a:off x="1725168" y="3806229"/>
                    <a:ext cx="1308352" cy="425215"/>
                  </a:xfrm>
                  <a:prstGeom prst="rect">
                    <a:avLst/>
                  </a:prstGeom>
                  <a:effectLst>
                    <a:outerShdw blurRad="190500" dist="190500" dir="2700000" algn="ctr" rotWithShape="0">
                      <a:srgbClr val="000000">
                        <a:alpha val="65000"/>
                      </a:srgbClr>
                    </a:outerShdw>
                  </a:effectLst>
                </p:spPr>
              </p:pic>
              <p:pic>
                <p:nvPicPr>
                  <p:cNvPr id="68" name="Picture 67"/>
                  <p:cNvPicPr>
                    <a:picLocks noChangeAspect="1"/>
                  </p:cNvPicPr>
                  <p:nvPr/>
                </p:nvPicPr>
                <p:blipFill>
                  <a:blip r:embed="rId9" cstate="print">
                    <a:extLst>
                      <a:ext uri="{BEBA8EAE-BF5A-486C-A8C5-ECC9F3942E4B}">
                        <a14:imgProps xmlns:a14="http://schemas.microsoft.com/office/drawing/2010/main">
                          <a14:imgLayer r:embed="rId10">
                            <a14:imgEffect>
                              <a14:backgroundRemoval t="6731" b="97115" l="938" r="100000"/>
                            </a14:imgEffect>
                          </a14:imgLayer>
                        </a14:imgProps>
                      </a:ext>
                      <a:ext uri="{28A0092B-C50C-407E-A947-70E740481C1C}">
                        <a14:useLocalDpi xmlns:a14="http://schemas.microsoft.com/office/drawing/2010/main" val="0"/>
                      </a:ext>
                    </a:extLst>
                  </a:blip>
                  <a:stretch>
                    <a:fillRect/>
                  </a:stretch>
                </p:blipFill>
                <p:spPr>
                  <a:xfrm>
                    <a:off x="1724762" y="4072085"/>
                    <a:ext cx="1226617" cy="398651"/>
                  </a:xfrm>
                  <a:prstGeom prst="rect">
                    <a:avLst/>
                  </a:prstGeom>
                  <a:effectLst>
                    <a:outerShdw blurRad="190500" dist="190500" dir="2700000" algn="ctr" rotWithShape="0">
                      <a:srgbClr val="000000">
                        <a:alpha val="65000"/>
                      </a:srgbClr>
                    </a:outerShdw>
                  </a:effectLst>
                </p:spPr>
              </p:pic>
              <p:pic>
                <p:nvPicPr>
                  <p:cNvPr id="69" name="Picture 68"/>
                  <p:cNvPicPr>
                    <a:picLocks noChangeAspect="1"/>
                  </p:cNvPicPr>
                  <p:nvPr/>
                </p:nvPicPr>
                <p:blipFill>
                  <a:blip r:embed="rId9" cstate="print">
                    <a:extLst>
                      <a:ext uri="{BEBA8EAE-BF5A-486C-A8C5-ECC9F3942E4B}">
                        <a14:imgProps xmlns:a14="http://schemas.microsoft.com/office/drawing/2010/main">
                          <a14:imgLayer r:embed="rId10">
                            <a14:imgEffect>
                              <a14:backgroundRemoval t="6731" b="97115" l="938" r="100000"/>
                            </a14:imgEffect>
                          </a14:imgLayer>
                        </a14:imgProps>
                      </a:ext>
                      <a:ext uri="{28A0092B-C50C-407E-A947-70E740481C1C}">
                        <a14:useLocalDpi xmlns:a14="http://schemas.microsoft.com/office/drawing/2010/main" val="0"/>
                      </a:ext>
                    </a:extLst>
                  </a:blip>
                  <a:stretch>
                    <a:fillRect/>
                  </a:stretch>
                </p:blipFill>
                <p:spPr>
                  <a:xfrm>
                    <a:off x="1652080" y="4317169"/>
                    <a:ext cx="1226617" cy="398651"/>
                  </a:xfrm>
                  <a:prstGeom prst="rect">
                    <a:avLst/>
                  </a:prstGeom>
                  <a:effectLst>
                    <a:outerShdw blurRad="190500" dist="190500" dir="2700000" algn="ctr" rotWithShape="0">
                      <a:srgbClr val="000000">
                        <a:alpha val="65000"/>
                      </a:srgbClr>
                    </a:outerShdw>
                  </a:effectLst>
                </p:spPr>
              </p:pic>
            </p:grpSp>
            <p:pic>
              <p:nvPicPr>
                <p:cNvPr id="70" name="Picture 69"/>
                <p:cNvPicPr>
                  <a:picLocks noChangeAspect="1"/>
                </p:cNvPicPr>
                <p:nvPr/>
              </p:nvPicPr>
              <p:blipFill>
                <a:blip r:embed="rId9" cstate="print">
                  <a:extLst>
                    <a:ext uri="{BEBA8EAE-BF5A-486C-A8C5-ECC9F3942E4B}">
                      <a14:imgProps xmlns:a14="http://schemas.microsoft.com/office/drawing/2010/main">
                        <a14:imgLayer r:embed="rId10">
                          <a14:imgEffect>
                            <a14:backgroundRemoval t="6731" b="97115" l="938" r="100000"/>
                          </a14:imgEffect>
                        </a14:imgLayer>
                      </a14:imgProps>
                    </a:ext>
                    <a:ext uri="{28A0092B-C50C-407E-A947-70E740481C1C}">
                      <a14:useLocalDpi xmlns:a14="http://schemas.microsoft.com/office/drawing/2010/main" val="0"/>
                    </a:ext>
                  </a:extLst>
                </a:blip>
                <a:stretch>
                  <a:fillRect/>
                </a:stretch>
              </p:blipFill>
              <p:spPr>
                <a:xfrm>
                  <a:off x="1862966" y="4202869"/>
                  <a:ext cx="1226617" cy="398651"/>
                </a:xfrm>
                <a:prstGeom prst="rect">
                  <a:avLst/>
                </a:prstGeom>
                <a:effectLst>
                  <a:outerShdw blurRad="190500" dist="190500" dir="2700000" algn="ctr" rotWithShape="0">
                    <a:srgbClr val="000000">
                      <a:alpha val="65000"/>
                    </a:srgbClr>
                  </a:outerShdw>
                </a:effectLst>
              </p:spPr>
            </p:pic>
          </p:grpSp>
        </p:grpSp>
        <p:pic>
          <p:nvPicPr>
            <p:cNvPr id="72" name="Picture 71"/>
            <p:cNvPicPr>
              <a:picLocks noChangeAspect="1"/>
            </p:cNvPicPr>
            <p:nvPr/>
          </p:nvPicPr>
          <p:blipFill>
            <a:blip r:embed="rId5" cstate="print">
              <a:extLst>
                <a:ext uri="{BEBA8EAE-BF5A-486C-A8C5-ECC9F3942E4B}">
                  <a14:imgProps xmlns:a14="http://schemas.microsoft.com/office/drawing/2010/main">
                    <a14:imgLayer r:embed="rId6">
                      <a14:imgEffect>
                        <a14:backgroundRemoval t="6731" b="97115" l="938" r="100000"/>
                      </a14:imgEffect>
                    </a14:imgLayer>
                  </a14:imgProps>
                </a:ext>
                <a:ext uri="{28A0092B-C50C-407E-A947-70E740481C1C}">
                  <a14:useLocalDpi xmlns:a14="http://schemas.microsoft.com/office/drawing/2010/main" val="0"/>
                </a:ext>
              </a:extLst>
            </a:blip>
            <a:stretch>
              <a:fillRect/>
            </a:stretch>
          </p:blipFill>
          <p:spPr>
            <a:xfrm flipH="1">
              <a:off x="6543042" y="3721347"/>
              <a:ext cx="2185609" cy="813921"/>
            </a:xfrm>
            <a:prstGeom prst="rect">
              <a:avLst/>
            </a:prstGeom>
            <a:effectLst>
              <a:outerShdw blurRad="190500" dist="190500" dir="2700000" algn="ctr" rotWithShape="0">
                <a:srgbClr val="000000">
                  <a:alpha val="65000"/>
                </a:srgbClr>
              </a:outerShdw>
            </a:effectLst>
          </p:spPr>
        </p:pic>
        <p:sp>
          <p:nvSpPr>
            <p:cNvPr id="81" name="TextBox 80"/>
            <p:cNvSpPr txBox="1"/>
            <p:nvPr/>
          </p:nvSpPr>
          <p:spPr>
            <a:xfrm>
              <a:off x="489550" y="4650981"/>
              <a:ext cx="755335" cy="369332"/>
            </a:xfrm>
            <a:prstGeom prst="rect">
              <a:avLst/>
            </a:prstGeom>
            <a:noFill/>
          </p:spPr>
          <p:txBody>
            <a:bodyPr wrap="none" rtlCol="0">
              <a:spAutoFit/>
            </a:bodyPr>
            <a:lstStyle/>
            <a:p>
              <a:pPr algn="ctr"/>
              <a:r>
                <a:rPr lang="en-US" dirty="0">
                  <a:latin typeface="Tahoma" panose="020B0604030504040204" pitchFamily="34" charset="0"/>
                  <a:ea typeface="Tahoma" panose="020B0604030504040204" pitchFamily="34" charset="0"/>
                  <a:cs typeface="Tahoma" panose="020B0604030504040204" pitchFamily="34" charset="0"/>
                </a:rPr>
                <a:t>age 0</a:t>
              </a:r>
            </a:p>
          </p:txBody>
        </p:sp>
        <p:sp>
          <p:nvSpPr>
            <p:cNvPr id="83" name="TextBox 82"/>
            <p:cNvSpPr txBox="1"/>
            <p:nvPr/>
          </p:nvSpPr>
          <p:spPr>
            <a:xfrm>
              <a:off x="2150093" y="4650981"/>
              <a:ext cx="755335" cy="369332"/>
            </a:xfrm>
            <a:prstGeom prst="rect">
              <a:avLst/>
            </a:prstGeom>
            <a:noFill/>
          </p:spPr>
          <p:txBody>
            <a:bodyPr wrap="none" rtlCol="0">
              <a:spAutoFit/>
            </a:bodyPr>
            <a:lstStyle/>
            <a:p>
              <a:r>
                <a:rPr lang="en-US" dirty="0">
                  <a:latin typeface="Tahoma" panose="020B0604030504040204" pitchFamily="34" charset="0"/>
                  <a:ea typeface="Tahoma" panose="020B0604030504040204" pitchFamily="34" charset="0"/>
                  <a:cs typeface="Tahoma" panose="020B0604030504040204" pitchFamily="34" charset="0"/>
                </a:rPr>
                <a:t>age 1</a:t>
              </a:r>
            </a:p>
          </p:txBody>
        </p:sp>
        <p:sp>
          <p:nvSpPr>
            <p:cNvPr id="85" name="TextBox 84"/>
            <p:cNvSpPr txBox="1"/>
            <p:nvPr/>
          </p:nvSpPr>
          <p:spPr>
            <a:xfrm>
              <a:off x="7372307" y="4644775"/>
              <a:ext cx="1122423" cy="369332"/>
            </a:xfrm>
            <a:prstGeom prst="rect">
              <a:avLst/>
            </a:prstGeom>
            <a:noFill/>
          </p:spPr>
          <p:txBody>
            <a:bodyPr wrap="none" rtlCol="0">
              <a:spAutoFit/>
            </a:bodyPr>
            <a:lstStyle/>
            <a:p>
              <a:r>
                <a:rPr lang="en-US" dirty="0">
                  <a:latin typeface="Tahoma" panose="020B0604030504040204" pitchFamily="34" charset="0"/>
                  <a:ea typeface="Tahoma" panose="020B0604030504040204" pitchFamily="34" charset="0"/>
                  <a:cs typeface="Tahoma" panose="020B0604030504040204" pitchFamily="34" charset="0"/>
                </a:rPr>
                <a:t>age  20+</a:t>
              </a:r>
              <a:endParaRPr lang="en-US" i="1" dirty="0">
                <a:latin typeface="Tahoma" panose="020B0604030504040204" pitchFamily="34" charset="0"/>
                <a:ea typeface="Tahoma" panose="020B0604030504040204" pitchFamily="34" charset="0"/>
                <a:cs typeface="Tahoma" panose="020B0604030504040204" pitchFamily="34" charset="0"/>
              </a:endParaRPr>
            </a:p>
          </p:txBody>
        </p:sp>
        <p:sp>
          <p:nvSpPr>
            <p:cNvPr id="90" name="Arrow: Curved Down 89"/>
            <p:cNvSpPr/>
            <p:nvPr/>
          </p:nvSpPr>
          <p:spPr>
            <a:xfrm>
              <a:off x="397046" y="2322685"/>
              <a:ext cx="4778244" cy="905118"/>
            </a:xfrm>
            <a:prstGeom prst="curvedDownArrow">
              <a:avLst/>
            </a:prstGeom>
            <a:solidFill>
              <a:schemeClr val="tx1"/>
            </a:solidFill>
            <a:ln>
              <a:solidFill>
                <a:schemeClr val="tx1"/>
              </a:solidFill>
            </a:ln>
            <a:scene3d>
              <a:camera prst="orthographicFront">
                <a:rot lat="0" lon="10799978"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2" name="Arrow: Curved Down 91"/>
            <p:cNvSpPr/>
            <p:nvPr/>
          </p:nvSpPr>
          <p:spPr>
            <a:xfrm>
              <a:off x="339845" y="1902744"/>
              <a:ext cx="7914689" cy="1470465"/>
            </a:xfrm>
            <a:prstGeom prst="curvedDownArrow">
              <a:avLst/>
            </a:prstGeom>
            <a:solidFill>
              <a:schemeClr val="tx1"/>
            </a:solidFill>
            <a:ln>
              <a:solidFill>
                <a:schemeClr val="tx1"/>
              </a:solidFill>
            </a:ln>
            <a:scene3d>
              <a:camera prst="orthographicFront">
                <a:rot lat="0" lon="10799978" rev="0"/>
              </a:camera>
              <a:lightRig rig="threePt" dir="t"/>
            </a:scene3d>
          </p:spPr>
          <p:style>
            <a:lnRef idx="2">
              <a:schemeClr val="accent1">
                <a:shade val="50000"/>
              </a:schemeClr>
            </a:lnRef>
            <a:fillRef idx="1001">
              <a:schemeClr val="lt2"/>
            </a:fillRef>
            <a:effectRef idx="0">
              <a:schemeClr val="accent1"/>
            </a:effectRef>
            <a:fontRef idx="minor">
              <a:schemeClr val="lt1"/>
            </a:fontRef>
          </p:style>
          <p:txBody>
            <a:bodyPr rtlCol="0" anchor="ctr"/>
            <a:lstStyle/>
            <a:p>
              <a:pPr algn="ctr"/>
              <a:endParaRPr lang="en-US" dirty="0">
                <a:solidFill>
                  <a:schemeClr val="tx1"/>
                </a:solidFill>
              </a:endParaRPr>
            </a:p>
          </p:txBody>
        </p:sp>
        <p:grpSp>
          <p:nvGrpSpPr>
            <p:cNvPr id="99" name="Group 98"/>
            <p:cNvGrpSpPr/>
            <p:nvPr/>
          </p:nvGrpSpPr>
          <p:grpSpPr>
            <a:xfrm>
              <a:off x="1244885" y="3809154"/>
              <a:ext cx="485928" cy="418988"/>
              <a:chOff x="1112170" y="3960172"/>
              <a:chExt cx="485928" cy="418988"/>
            </a:xfrm>
          </p:grpSpPr>
          <p:sp>
            <p:nvSpPr>
              <p:cNvPr id="8" name="Arrow: Right 7"/>
              <p:cNvSpPr/>
              <p:nvPr/>
            </p:nvSpPr>
            <p:spPr>
              <a:xfrm>
                <a:off x="1112170" y="3991225"/>
                <a:ext cx="485928" cy="387935"/>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TextBox 93"/>
              <p:cNvSpPr txBox="1"/>
              <p:nvPr/>
            </p:nvSpPr>
            <p:spPr>
              <a:xfrm>
                <a:off x="1122804" y="3960172"/>
                <a:ext cx="370614" cy="369332"/>
              </a:xfrm>
              <a:prstGeom prst="rect">
                <a:avLst/>
              </a:prstGeom>
              <a:noFill/>
            </p:spPr>
            <p:txBody>
              <a:bodyPr wrap="none" rtlCol="0">
                <a:spAutoFit/>
              </a:bodyPr>
              <a:lstStyle/>
              <a:p>
                <a:r>
                  <a:rPr lang="en-US" i="1" dirty="0">
                    <a:solidFill>
                      <a:schemeClr val="bg1"/>
                    </a:solidFill>
                    <a:latin typeface="Tahoma" panose="020B0604030504040204" pitchFamily="34" charset="0"/>
                    <a:ea typeface="Tahoma" panose="020B0604030504040204" pitchFamily="34" charset="0"/>
                    <a:cs typeface="Tahoma" panose="020B0604030504040204" pitchFamily="34" charset="0"/>
                  </a:rPr>
                  <a:t>s</a:t>
                </a:r>
                <a:r>
                  <a:rPr lang="en-US" baseline="-25000" dirty="0">
                    <a:solidFill>
                      <a:schemeClr val="bg1"/>
                    </a:solidFill>
                    <a:latin typeface="Tahoma" panose="020B0604030504040204" pitchFamily="34" charset="0"/>
                    <a:ea typeface="Tahoma" panose="020B0604030504040204" pitchFamily="34" charset="0"/>
                    <a:cs typeface="Tahoma" panose="020B0604030504040204" pitchFamily="34" charset="0"/>
                  </a:rPr>
                  <a:t>0</a:t>
                </a:r>
              </a:p>
            </p:txBody>
          </p:sp>
        </p:grpSp>
        <p:grpSp>
          <p:nvGrpSpPr>
            <p:cNvPr id="100" name="Group 99"/>
            <p:cNvGrpSpPr/>
            <p:nvPr/>
          </p:nvGrpSpPr>
          <p:grpSpPr>
            <a:xfrm>
              <a:off x="2991379" y="3804449"/>
              <a:ext cx="485928" cy="420334"/>
              <a:chOff x="1112170" y="3958826"/>
              <a:chExt cx="485928" cy="420334"/>
            </a:xfrm>
          </p:grpSpPr>
          <p:sp>
            <p:nvSpPr>
              <p:cNvPr id="101" name="Arrow: Right 100"/>
              <p:cNvSpPr/>
              <p:nvPr/>
            </p:nvSpPr>
            <p:spPr>
              <a:xfrm>
                <a:off x="1112170" y="3991225"/>
                <a:ext cx="485928" cy="387935"/>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TextBox 101"/>
              <p:cNvSpPr txBox="1"/>
              <p:nvPr/>
            </p:nvSpPr>
            <p:spPr>
              <a:xfrm>
                <a:off x="1134120" y="3958826"/>
                <a:ext cx="370614" cy="369332"/>
              </a:xfrm>
              <a:prstGeom prst="rect">
                <a:avLst/>
              </a:prstGeom>
              <a:noFill/>
            </p:spPr>
            <p:txBody>
              <a:bodyPr wrap="none" rtlCol="0">
                <a:spAutoFit/>
              </a:bodyPr>
              <a:lstStyle/>
              <a:p>
                <a:r>
                  <a:rPr lang="en-US" i="1" dirty="0">
                    <a:solidFill>
                      <a:schemeClr val="bg1"/>
                    </a:solidFill>
                    <a:latin typeface="Tahoma" panose="020B0604030504040204" pitchFamily="34" charset="0"/>
                    <a:ea typeface="Tahoma" panose="020B0604030504040204" pitchFamily="34" charset="0"/>
                    <a:cs typeface="Tahoma" panose="020B0604030504040204" pitchFamily="34" charset="0"/>
                  </a:rPr>
                  <a:t>s</a:t>
                </a:r>
                <a:r>
                  <a:rPr lang="en-US" baseline="-25000" dirty="0">
                    <a:solidFill>
                      <a:schemeClr val="bg1"/>
                    </a:solidFill>
                    <a:latin typeface="Tahoma" panose="020B0604030504040204" pitchFamily="34" charset="0"/>
                    <a:ea typeface="Tahoma" panose="020B0604030504040204" pitchFamily="34" charset="0"/>
                    <a:cs typeface="Tahoma" panose="020B0604030504040204" pitchFamily="34" charset="0"/>
                  </a:rPr>
                  <a:t>1</a:t>
                </a:r>
              </a:p>
            </p:txBody>
          </p:sp>
        </p:grpSp>
        <p:grpSp>
          <p:nvGrpSpPr>
            <p:cNvPr id="103" name="Group 102"/>
            <p:cNvGrpSpPr/>
            <p:nvPr/>
          </p:nvGrpSpPr>
          <p:grpSpPr>
            <a:xfrm>
              <a:off x="5701261" y="3809154"/>
              <a:ext cx="485928" cy="418988"/>
              <a:chOff x="1112170" y="3960172"/>
              <a:chExt cx="485928" cy="418988"/>
            </a:xfrm>
          </p:grpSpPr>
          <p:sp>
            <p:nvSpPr>
              <p:cNvPr id="104" name="Arrow: Right 103"/>
              <p:cNvSpPr/>
              <p:nvPr/>
            </p:nvSpPr>
            <p:spPr>
              <a:xfrm>
                <a:off x="1112170" y="3991225"/>
                <a:ext cx="485928" cy="387935"/>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TextBox 104"/>
              <p:cNvSpPr txBox="1"/>
              <p:nvPr/>
            </p:nvSpPr>
            <p:spPr>
              <a:xfrm>
                <a:off x="1122804" y="3960172"/>
                <a:ext cx="453970" cy="369332"/>
              </a:xfrm>
              <a:prstGeom prst="rect">
                <a:avLst/>
              </a:prstGeom>
              <a:noFill/>
            </p:spPr>
            <p:txBody>
              <a:bodyPr wrap="none" rtlCol="0">
                <a:spAutoFit/>
              </a:bodyPr>
              <a:lstStyle/>
              <a:p>
                <a:r>
                  <a:rPr lang="en-US" i="1" dirty="0">
                    <a:solidFill>
                      <a:schemeClr val="bg1"/>
                    </a:solidFill>
                    <a:latin typeface="Tahoma" panose="020B0604030504040204" pitchFamily="34" charset="0"/>
                    <a:ea typeface="Tahoma" panose="020B0604030504040204" pitchFamily="34" charset="0"/>
                    <a:cs typeface="Tahoma" panose="020B0604030504040204" pitchFamily="34" charset="0"/>
                  </a:rPr>
                  <a:t>s</a:t>
                </a:r>
                <a:r>
                  <a:rPr lang="en-US" baseline="-25000" dirty="0">
                    <a:solidFill>
                      <a:schemeClr val="bg1"/>
                    </a:solidFill>
                    <a:latin typeface="Tahoma" panose="020B0604030504040204" pitchFamily="34" charset="0"/>
                    <a:ea typeface="Tahoma" panose="020B0604030504040204" pitchFamily="34" charset="0"/>
                    <a:cs typeface="Tahoma" panose="020B0604030504040204" pitchFamily="34" charset="0"/>
                  </a:rPr>
                  <a:t>10</a:t>
                </a:r>
              </a:p>
            </p:txBody>
          </p:sp>
        </p:grpSp>
        <p:sp>
          <p:nvSpPr>
            <p:cNvPr id="110" name="TextBox 109"/>
            <p:cNvSpPr txBox="1"/>
            <p:nvPr/>
          </p:nvSpPr>
          <p:spPr>
            <a:xfrm>
              <a:off x="6185942" y="3854867"/>
              <a:ext cx="373820" cy="369332"/>
            </a:xfrm>
            <a:prstGeom prst="rect">
              <a:avLst/>
            </a:prstGeom>
            <a:noFill/>
          </p:spPr>
          <p:txBody>
            <a:bodyPr wrap="none" rtlCol="0">
              <a:spAutoFit/>
            </a:bodyPr>
            <a:lstStyle/>
            <a:p>
              <a:r>
                <a:rPr lang="en-US" dirty="0">
                  <a:latin typeface="Tahoma" panose="020B0604030504040204" pitchFamily="34" charset="0"/>
                  <a:ea typeface="Tahoma" panose="020B0604030504040204" pitchFamily="34" charset="0"/>
                  <a:cs typeface="Tahoma" panose="020B0604030504040204" pitchFamily="34" charset="0"/>
                </a:rPr>
                <a:t>…</a:t>
              </a:r>
            </a:p>
          </p:txBody>
        </p:sp>
        <p:sp>
          <p:nvSpPr>
            <p:cNvPr id="109" name="TextBox 108"/>
            <p:cNvSpPr txBox="1"/>
            <p:nvPr/>
          </p:nvSpPr>
          <p:spPr>
            <a:xfrm>
              <a:off x="3425807" y="3838781"/>
              <a:ext cx="373820" cy="369332"/>
            </a:xfrm>
            <a:prstGeom prst="rect">
              <a:avLst/>
            </a:prstGeom>
            <a:noFill/>
          </p:spPr>
          <p:txBody>
            <a:bodyPr wrap="none" rtlCol="0">
              <a:spAutoFit/>
            </a:bodyPr>
            <a:lstStyle/>
            <a:p>
              <a:r>
                <a:rPr lang="en-US" dirty="0">
                  <a:latin typeface="Tahoma" panose="020B0604030504040204" pitchFamily="34" charset="0"/>
                  <a:ea typeface="Tahoma" panose="020B0604030504040204" pitchFamily="34" charset="0"/>
                  <a:cs typeface="Tahoma" panose="020B0604030504040204" pitchFamily="34" charset="0"/>
                </a:rPr>
                <a:t>…</a:t>
              </a:r>
            </a:p>
          </p:txBody>
        </p:sp>
        <p:grpSp>
          <p:nvGrpSpPr>
            <p:cNvPr id="51" name="Group 50"/>
            <p:cNvGrpSpPr/>
            <p:nvPr/>
          </p:nvGrpSpPr>
          <p:grpSpPr>
            <a:xfrm>
              <a:off x="3687131" y="3809873"/>
              <a:ext cx="450203" cy="416328"/>
              <a:chOff x="1052172" y="3962832"/>
              <a:chExt cx="545926" cy="416328"/>
            </a:xfrm>
          </p:grpSpPr>
          <p:sp>
            <p:nvSpPr>
              <p:cNvPr id="52" name="Arrow: Right 100"/>
              <p:cNvSpPr/>
              <p:nvPr/>
            </p:nvSpPr>
            <p:spPr>
              <a:xfrm>
                <a:off x="1112170" y="3991225"/>
                <a:ext cx="485928" cy="387935"/>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p:cNvSpPr txBox="1"/>
              <p:nvPr/>
            </p:nvSpPr>
            <p:spPr>
              <a:xfrm>
                <a:off x="1052172" y="3962832"/>
                <a:ext cx="449415" cy="369332"/>
              </a:xfrm>
              <a:prstGeom prst="rect">
                <a:avLst/>
              </a:prstGeom>
              <a:noFill/>
            </p:spPr>
            <p:txBody>
              <a:bodyPr wrap="none" rtlCol="0">
                <a:spAutoFit/>
              </a:bodyPr>
              <a:lstStyle/>
              <a:p>
                <a:r>
                  <a:rPr lang="en-US" i="1" dirty="0">
                    <a:solidFill>
                      <a:schemeClr val="bg1"/>
                    </a:solidFill>
                    <a:latin typeface="Tahoma" panose="020B0604030504040204" pitchFamily="34" charset="0"/>
                    <a:ea typeface="Tahoma" panose="020B0604030504040204" pitchFamily="34" charset="0"/>
                    <a:cs typeface="Tahoma" panose="020B0604030504040204" pitchFamily="34" charset="0"/>
                  </a:rPr>
                  <a:t>s</a:t>
                </a:r>
                <a:r>
                  <a:rPr lang="en-US" baseline="-25000" dirty="0">
                    <a:solidFill>
                      <a:schemeClr val="bg1"/>
                    </a:solidFill>
                    <a:latin typeface="Tahoma" panose="020B0604030504040204" pitchFamily="34" charset="0"/>
                    <a:ea typeface="Tahoma" panose="020B0604030504040204" pitchFamily="34" charset="0"/>
                    <a:cs typeface="Tahoma" panose="020B0604030504040204" pitchFamily="34" charset="0"/>
                  </a:rPr>
                  <a:t>9</a:t>
                </a:r>
              </a:p>
            </p:txBody>
          </p:sp>
        </p:grpSp>
        <p:grpSp>
          <p:nvGrpSpPr>
            <p:cNvPr id="54" name="Group 53"/>
            <p:cNvGrpSpPr/>
            <p:nvPr/>
          </p:nvGrpSpPr>
          <p:grpSpPr>
            <a:xfrm>
              <a:off x="6451271" y="3810484"/>
              <a:ext cx="453970" cy="416328"/>
              <a:chOff x="1052172" y="3962832"/>
              <a:chExt cx="550494" cy="416328"/>
            </a:xfrm>
          </p:grpSpPr>
          <p:sp>
            <p:nvSpPr>
              <p:cNvPr id="55" name="Arrow: Right 100"/>
              <p:cNvSpPr/>
              <p:nvPr/>
            </p:nvSpPr>
            <p:spPr>
              <a:xfrm>
                <a:off x="1112170" y="3991225"/>
                <a:ext cx="485928" cy="387935"/>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extBox 55"/>
              <p:cNvSpPr txBox="1"/>
              <p:nvPr/>
            </p:nvSpPr>
            <p:spPr>
              <a:xfrm>
                <a:off x="1052172" y="3962832"/>
                <a:ext cx="550494" cy="369332"/>
              </a:xfrm>
              <a:prstGeom prst="rect">
                <a:avLst/>
              </a:prstGeom>
              <a:noFill/>
            </p:spPr>
            <p:txBody>
              <a:bodyPr wrap="none" rtlCol="0">
                <a:spAutoFit/>
              </a:bodyPr>
              <a:lstStyle/>
              <a:p>
                <a:r>
                  <a:rPr lang="en-US" i="1" dirty="0">
                    <a:solidFill>
                      <a:schemeClr val="bg1"/>
                    </a:solidFill>
                    <a:latin typeface="Tahoma" panose="020B0604030504040204" pitchFamily="34" charset="0"/>
                    <a:ea typeface="Tahoma" panose="020B0604030504040204" pitchFamily="34" charset="0"/>
                    <a:cs typeface="Tahoma" panose="020B0604030504040204" pitchFamily="34" charset="0"/>
                  </a:rPr>
                  <a:t>s</a:t>
                </a:r>
                <a:r>
                  <a:rPr lang="en-US" baseline="-25000" dirty="0">
                    <a:solidFill>
                      <a:schemeClr val="bg1"/>
                    </a:solidFill>
                    <a:latin typeface="Tahoma" panose="020B0604030504040204" pitchFamily="34" charset="0"/>
                    <a:ea typeface="Tahoma" panose="020B0604030504040204" pitchFamily="34" charset="0"/>
                    <a:cs typeface="Tahoma" panose="020B0604030504040204" pitchFamily="34" charset="0"/>
                  </a:rPr>
                  <a:t>19</a:t>
                </a:r>
                <a:endParaRPr lang="en-US" i="1" baseline="-250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grpSp>
        <p:sp>
          <p:nvSpPr>
            <p:cNvPr id="58" name="Rectangle 57"/>
            <p:cNvSpPr/>
            <p:nvPr/>
          </p:nvSpPr>
          <p:spPr>
            <a:xfrm>
              <a:off x="4771443" y="2403926"/>
              <a:ext cx="2391035" cy="40011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i="1" dirty="0">
                  <a:latin typeface="Tahoma" panose="020B0604030504040204" pitchFamily="34" charset="0"/>
                  <a:ea typeface="Tahoma" panose="020B0604030504040204" pitchFamily="34" charset="0"/>
                  <a:cs typeface="Tahoma" panose="020B0604030504040204" pitchFamily="34" charset="0"/>
                </a:rPr>
                <a:t>R</a:t>
              </a:r>
              <a:r>
                <a:rPr lang="en-US" sz="2000" baseline="-25000" dirty="0">
                  <a:latin typeface="Tahoma" panose="020B0604030504040204" pitchFamily="34" charset="0"/>
                  <a:ea typeface="Tahoma" panose="020B0604030504040204" pitchFamily="34" charset="0"/>
                  <a:cs typeface="Tahoma" panose="020B0604030504040204" pitchFamily="34" charset="0"/>
                </a:rPr>
                <a:t>i</a:t>
              </a:r>
              <a:r>
                <a:rPr lang="en-US" sz="2000" dirty="0">
                  <a:latin typeface="Tahoma" panose="020B0604030504040204" pitchFamily="34" charset="0"/>
                  <a:ea typeface="Tahoma" panose="020B0604030504040204" pitchFamily="34" charset="0"/>
                  <a:cs typeface="Tahoma" panose="020B0604030504040204" pitchFamily="34" charset="0"/>
                </a:rPr>
                <a:t> = </a:t>
              </a:r>
              <a:r>
                <a:rPr lang="en-US" sz="2000" i="1" dirty="0">
                  <a:latin typeface="Tahoma" panose="020B0604030504040204" pitchFamily="34" charset="0"/>
                  <a:ea typeface="Tahoma" panose="020B0604030504040204" pitchFamily="34" charset="0"/>
                  <a:cs typeface="Tahoma" panose="020B0604030504040204" pitchFamily="34" charset="0"/>
                </a:rPr>
                <a:t>P</a:t>
              </a:r>
              <a:r>
                <a:rPr lang="en-US" sz="2000" baseline="-25000" dirty="0">
                  <a:latin typeface="Tahoma" panose="020B0604030504040204" pitchFamily="34" charset="0"/>
                  <a:ea typeface="Tahoma" panose="020B0604030504040204" pitchFamily="34" charset="0"/>
                  <a:cs typeface="Tahoma" panose="020B0604030504040204" pitchFamily="34" charset="0"/>
                </a:rPr>
                <a:t>i</a:t>
              </a:r>
              <a:r>
                <a:rPr lang="en-US" sz="2000" dirty="0">
                  <a:latin typeface="Tahoma" panose="020B0604030504040204" pitchFamily="34" charset="0"/>
                  <a:ea typeface="Tahoma" panose="020B0604030504040204" pitchFamily="34" charset="0"/>
                  <a:cs typeface="Tahoma" panose="020B0604030504040204" pitchFamily="34" charset="0"/>
                </a:rPr>
                <a:t> × </a:t>
              </a:r>
              <a:r>
                <a:rPr lang="en-US" sz="2000" i="1" dirty="0">
                  <a:latin typeface="Tahoma" panose="020B0604030504040204" pitchFamily="34" charset="0"/>
                  <a:ea typeface="Tahoma" panose="020B0604030504040204" pitchFamily="34" charset="0"/>
                  <a:cs typeface="Tahoma" panose="020B0604030504040204" pitchFamily="34" charset="0"/>
                </a:rPr>
                <a:t>f</a:t>
              </a:r>
              <a:r>
                <a:rPr lang="en-US" sz="2000" baseline="-25000" dirty="0">
                  <a:latin typeface="Tahoma" panose="020B0604030504040204" pitchFamily="34" charset="0"/>
                  <a:ea typeface="Tahoma" panose="020B0604030504040204" pitchFamily="34" charset="0"/>
                  <a:cs typeface="Tahoma" panose="020B0604030504040204" pitchFamily="34" charset="0"/>
                </a:rPr>
                <a:t>i</a:t>
              </a:r>
              <a:r>
                <a:rPr lang="en-US" sz="2000" dirty="0">
                  <a:latin typeface="Tahoma" panose="020B0604030504040204" pitchFamily="34" charset="0"/>
                  <a:ea typeface="Tahoma" panose="020B0604030504040204" pitchFamily="34" charset="0"/>
                  <a:cs typeface="Tahoma" panose="020B0604030504040204" pitchFamily="34" charset="0"/>
                </a:rPr>
                <a:t> × </a:t>
              </a:r>
              <a:r>
                <a:rPr lang="en-US" sz="2000" i="1" dirty="0">
                  <a:latin typeface="Tahoma" panose="020B0604030504040204" pitchFamily="34" charset="0"/>
                  <a:ea typeface="Tahoma" panose="020B0604030504040204" pitchFamily="34" charset="0"/>
                  <a:cs typeface="Tahoma" panose="020B0604030504040204" pitchFamily="34" charset="0"/>
                </a:rPr>
                <a:t>a</a:t>
              </a:r>
              <a:r>
                <a:rPr lang="en-US" sz="2000" dirty="0">
                  <a:latin typeface="Tahoma" panose="020B0604030504040204" pitchFamily="34" charset="0"/>
                  <a:ea typeface="Tahoma" panose="020B0604030504040204" pitchFamily="34" charset="0"/>
                  <a:cs typeface="Tahoma" panose="020B0604030504040204" pitchFamily="34" charset="0"/>
                </a:rPr>
                <a:t> × </a:t>
              </a:r>
              <a:r>
                <a:rPr lang="en-US" sz="2000" i="1" dirty="0">
                  <a:latin typeface="Tahoma" panose="020B0604030504040204" pitchFamily="34" charset="0"/>
                  <a:ea typeface="Tahoma" panose="020B0604030504040204" pitchFamily="34" charset="0"/>
                  <a:cs typeface="Tahoma" panose="020B0604030504040204" pitchFamily="34" charset="0"/>
                </a:rPr>
                <a:t>s</a:t>
              </a:r>
              <a:r>
                <a:rPr lang="en-US" sz="2000" i="1" baseline="-25000" dirty="0">
                  <a:latin typeface="Tahoma" panose="020B0604030504040204" pitchFamily="34" charset="0"/>
                  <a:ea typeface="Tahoma" panose="020B0604030504040204" pitchFamily="34" charset="0"/>
                  <a:cs typeface="Tahoma" panose="020B0604030504040204" pitchFamily="34" charset="0"/>
                </a:rPr>
                <a:t>i</a:t>
              </a:r>
              <a:endParaRPr lang="en-US" sz="2000" baseline="-25000" dirty="0">
                <a:latin typeface="Tahoma" panose="020B0604030504040204" pitchFamily="34" charset="0"/>
                <a:ea typeface="Tahoma" panose="020B0604030504040204" pitchFamily="34" charset="0"/>
                <a:cs typeface="Tahoma" panose="020B0604030504040204" pitchFamily="34" charset="0"/>
              </a:endParaRPr>
            </a:p>
          </p:txBody>
        </p:sp>
        <p:sp>
          <p:nvSpPr>
            <p:cNvPr id="84" name="TextBox 83"/>
            <p:cNvSpPr txBox="1"/>
            <p:nvPr/>
          </p:nvSpPr>
          <p:spPr>
            <a:xfrm>
              <a:off x="4697881" y="4650981"/>
              <a:ext cx="881973" cy="369332"/>
            </a:xfrm>
            <a:prstGeom prst="rect">
              <a:avLst/>
            </a:prstGeom>
            <a:noFill/>
          </p:spPr>
          <p:txBody>
            <a:bodyPr wrap="none" rtlCol="0">
              <a:spAutoFit/>
            </a:bodyPr>
            <a:lstStyle/>
            <a:p>
              <a:r>
                <a:rPr lang="en-US" dirty="0">
                  <a:latin typeface="Tahoma" panose="020B0604030504040204" pitchFamily="34" charset="0"/>
                  <a:ea typeface="Tahoma" panose="020B0604030504040204" pitchFamily="34" charset="0"/>
                  <a:cs typeface="Tahoma" panose="020B0604030504040204" pitchFamily="34" charset="0"/>
                </a:rPr>
                <a:t>age 10</a:t>
              </a:r>
            </a:p>
          </p:txBody>
        </p:sp>
      </p:grpSp>
      <p:sp>
        <p:nvSpPr>
          <p:cNvPr id="57" name="Arrow: Curved Down 56">
            <a:extLst>
              <a:ext uri="{FF2B5EF4-FFF2-40B4-BE49-F238E27FC236}">
                <a16:creationId xmlns:a16="http://schemas.microsoft.com/office/drawing/2014/main" xmlns="" id="{F1D69CC1-1579-4CF6-9EDB-267BDED5C402}"/>
              </a:ext>
            </a:extLst>
          </p:cNvPr>
          <p:cNvSpPr/>
          <p:nvPr/>
        </p:nvSpPr>
        <p:spPr>
          <a:xfrm flipV="1">
            <a:off x="7008445" y="4811445"/>
            <a:ext cx="1827177" cy="838629"/>
          </a:xfrm>
          <a:prstGeom prst="curvedDownArrow">
            <a:avLst/>
          </a:prstGeom>
          <a:solidFill>
            <a:schemeClr val="tx1"/>
          </a:solidFill>
          <a:ln>
            <a:solidFill>
              <a:schemeClr val="tx1"/>
            </a:solidFill>
          </a:ln>
          <a:scene3d>
            <a:camera prst="orthographicFront">
              <a:rot lat="0" lon="10799978"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97913545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solidFill>
                  <a:schemeClr val="tx1"/>
                </a:solidFill>
                <a:effectLst>
                  <a:outerShdw blurRad="190500" dist="190500" dir="2700000" algn="tl" rotWithShape="0">
                    <a:srgbClr val="000000">
                      <a:alpha val="65000"/>
                    </a:srgbClr>
                  </a:outerShdw>
                </a:effectLst>
                <a:latin typeface="Tahoma" charset="0"/>
              </a:rPr>
              <a:t>Population Modeling</a:t>
            </a:r>
            <a:endParaRPr lang="en-US" sz="3600" dirty="0">
              <a:latin typeface="Tahoma" panose="020B0604030504040204" pitchFamily="34" charset="0"/>
              <a:ea typeface="Tahoma" panose="020B0604030504040204" pitchFamily="34" charset="0"/>
              <a:cs typeface="Tahoma" panose="020B0604030504040204" pitchFamily="34" charset="0"/>
            </a:endParaRPr>
          </a:p>
        </p:txBody>
      </p:sp>
      <p:sp>
        <p:nvSpPr>
          <p:cNvPr id="3" name="Content Placeholder 2"/>
          <p:cNvSpPr>
            <a:spLocks noGrp="1"/>
          </p:cNvSpPr>
          <p:nvPr>
            <p:ph idx="1"/>
          </p:nvPr>
        </p:nvSpPr>
        <p:spPr/>
        <p:txBody>
          <a:bodyPr>
            <a:normAutofit fontScale="92500" lnSpcReduction="10000"/>
          </a:bodyPr>
          <a:lstStyle/>
          <a:p>
            <a:pPr>
              <a:buClrTx/>
            </a:pPr>
            <a:r>
              <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rPr>
              <a:t>Spawning periodicity </a:t>
            </a:r>
          </a:p>
          <a:p>
            <a:pPr lvl="1">
              <a:buClrTx/>
            </a:pPr>
            <a:r>
              <a:rPr lang="en-US" sz="2400" dirty="0">
                <a:solidFill>
                  <a:schemeClr val="accent1">
                    <a:lumMod val="40000"/>
                    <a:lumOff val="60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rPr>
              <a:t>10%</a:t>
            </a:r>
          </a:p>
          <a:p>
            <a:pPr lvl="1">
              <a:buClrTx/>
            </a:pPr>
            <a:r>
              <a:rPr lang="en-US" sz="2400" dirty="0">
                <a:solidFill>
                  <a:schemeClr val="accent1">
                    <a:lumMod val="40000"/>
                    <a:lumOff val="60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rPr>
              <a:t>15%</a:t>
            </a:r>
          </a:p>
          <a:p>
            <a:pPr lvl="1">
              <a:buClrTx/>
            </a:pPr>
            <a:r>
              <a:rPr lang="en-US" sz="2400" dirty="0">
                <a:solidFill>
                  <a:schemeClr val="accent1">
                    <a:lumMod val="40000"/>
                    <a:lumOff val="60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rPr>
              <a:t>25%</a:t>
            </a:r>
          </a:p>
          <a:p>
            <a:pPr lvl="1">
              <a:buClrTx/>
            </a:pPr>
            <a:endParaRPr lang="en-US" sz="22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a:buClrTx/>
            </a:pPr>
            <a:r>
              <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rPr>
              <a:t>Slot length limit </a:t>
            </a:r>
          </a:p>
          <a:p>
            <a:pPr lvl="1">
              <a:buClrTx/>
            </a:pPr>
            <a:r>
              <a:rPr lang="en-US" sz="2400" dirty="0">
                <a:solidFill>
                  <a:schemeClr val="accent1">
                    <a:lumMod val="40000"/>
                    <a:lumOff val="60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rPr>
              <a:t>Current (102</a:t>
            </a:r>
            <a:r>
              <a:rPr lang="en-US" sz="2400" dirty="0"/>
              <a:t> </a:t>
            </a:r>
            <a:r>
              <a:rPr lang="en-US" sz="2400" dirty="0">
                <a:solidFill>
                  <a:schemeClr val="accent1">
                    <a:lumMod val="40000"/>
                    <a:lumOff val="60000"/>
                  </a:schemeClr>
                </a:solidFill>
                <a:latin typeface="Tahoma" panose="020B0604030504040204" pitchFamily="34" charset="0"/>
                <a:ea typeface="Tahoma" panose="020B0604030504040204" pitchFamily="34" charset="0"/>
                <a:cs typeface="Tahoma" panose="020B0604030504040204" pitchFamily="34" charset="0"/>
              </a:rPr>
              <a:t>– </a:t>
            </a:r>
            <a:r>
              <a:rPr lang="en-US" sz="2400" dirty="0">
                <a:solidFill>
                  <a:schemeClr val="accent1">
                    <a:lumMod val="40000"/>
                    <a:lumOff val="60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rPr>
              <a:t>152 cm)</a:t>
            </a:r>
          </a:p>
          <a:p>
            <a:pPr lvl="1">
              <a:buClrTx/>
            </a:pPr>
            <a:r>
              <a:rPr lang="en-US" sz="2400" dirty="0">
                <a:solidFill>
                  <a:schemeClr val="accent1">
                    <a:lumMod val="40000"/>
                    <a:lumOff val="60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rPr>
              <a:t>Smaller (77</a:t>
            </a:r>
            <a:r>
              <a:rPr lang="en-US" sz="2400" dirty="0"/>
              <a:t> </a:t>
            </a:r>
            <a:r>
              <a:rPr lang="en-US" sz="2400" dirty="0">
                <a:solidFill>
                  <a:schemeClr val="accent1">
                    <a:lumMod val="40000"/>
                    <a:lumOff val="60000"/>
                  </a:schemeClr>
                </a:solidFill>
                <a:latin typeface="Tahoma" panose="020B0604030504040204" pitchFamily="34" charset="0"/>
                <a:ea typeface="Tahoma" panose="020B0604030504040204" pitchFamily="34" charset="0"/>
                <a:cs typeface="Tahoma" panose="020B0604030504040204" pitchFamily="34" charset="0"/>
              </a:rPr>
              <a:t>– </a:t>
            </a:r>
            <a:r>
              <a:rPr lang="en-US" sz="2400" dirty="0">
                <a:solidFill>
                  <a:schemeClr val="accent1">
                    <a:lumMod val="40000"/>
                    <a:lumOff val="60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rPr>
              <a:t>127 cm)</a:t>
            </a:r>
          </a:p>
          <a:p>
            <a:pPr lvl="1">
              <a:buClrTx/>
            </a:pPr>
            <a:r>
              <a:rPr lang="en-US" sz="2400" dirty="0">
                <a:solidFill>
                  <a:schemeClr val="accent1">
                    <a:lumMod val="40000"/>
                    <a:lumOff val="60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rPr>
              <a:t>Larger (127</a:t>
            </a:r>
            <a:r>
              <a:rPr lang="en-US" sz="2400" dirty="0"/>
              <a:t> </a:t>
            </a:r>
            <a:r>
              <a:rPr lang="en-US" sz="2400" dirty="0">
                <a:solidFill>
                  <a:schemeClr val="accent1">
                    <a:lumMod val="40000"/>
                    <a:lumOff val="60000"/>
                  </a:schemeClr>
                </a:solidFill>
                <a:latin typeface="Tahoma" panose="020B0604030504040204" pitchFamily="34" charset="0"/>
                <a:ea typeface="Tahoma" panose="020B0604030504040204" pitchFamily="34" charset="0"/>
                <a:cs typeface="Tahoma" panose="020B0604030504040204" pitchFamily="34" charset="0"/>
              </a:rPr>
              <a:t>– </a:t>
            </a:r>
            <a:r>
              <a:rPr lang="en-US" sz="2400" dirty="0">
                <a:solidFill>
                  <a:schemeClr val="accent1">
                    <a:lumMod val="40000"/>
                    <a:lumOff val="60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rPr>
              <a:t>177 cm)   </a:t>
            </a:r>
          </a:p>
          <a:p>
            <a:pPr lvl="1">
              <a:buClrTx/>
            </a:pPr>
            <a:endParaRPr lang="en-US" sz="22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a:buClrTx/>
            </a:pPr>
            <a:r>
              <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rPr>
              <a:t>Exploitation </a:t>
            </a:r>
          </a:p>
          <a:p>
            <a:pPr lvl="1">
              <a:buClrTx/>
            </a:pPr>
            <a:r>
              <a:rPr lang="en-US" sz="2400" i="1" dirty="0" smtClean="0">
                <a:solidFill>
                  <a:schemeClr val="accent1">
                    <a:lumMod val="40000"/>
                    <a:lumOff val="60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sym typeface="Symbol"/>
              </a:rPr>
              <a:t> </a:t>
            </a:r>
            <a:r>
              <a:rPr lang="en-US" sz="2400" dirty="0" smtClean="0">
                <a:solidFill>
                  <a:schemeClr val="accent1">
                    <a:lumMod val="40000"/>
                    <a:lumOff val="60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sym typeface="Symbol"/>
              </a:rPr>
              <a:t>: </a:t>
            </a:r>
            <a:r>
              <a:rPr lang="en-US" sz="2400" dirty="0">
                <a:solidFill>
                  <a:schemeClr val="accent1">
                    <a:lumMod val="40000"/>
                    <a:lumOff val="60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rPr>
              <a:t>0.00</a:t>
            </a:r>
            <a:r>
              <a:rPr lang="en-US" sz="2400" dirty="0">
                <a:solidFill>
                  <a:schemeClr val="accent1">
                    <a:lumMod val="40000"/>
                    <a:lumOff val="60000"/>
                  </a:schemeClr>
                </a:solidFill>
                <a:latin typeface="Tahoma" panose="020B0604030504040204" pitchFamily="34" charset="0"/>
                <a:ea typeface="Tahoma" panose="020B0604030504040204" pitchFamily="34" charset="0"/>
                <a:cs typeface="Tahoma" panose="020B0604030504040204" pitchFamily="34" charset="0"/>
              </a:rPr>
              <a:t> – </a:t>
            </a:r>
            <a:r>
              <a:rPr lang="en-US" sz="2400" dirty="0">
                <a:solidFill>
                  <a:schemeClr val="accent1">
                    <a:lumMod val="40000"/>
                    <a:lumOff val="60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rPr>
              <a:t>0.30</a:t>
            </a:r>
          </a:p>
          <a:p>
            <a:pPr lvl="1">
              <a:buClrTx/>
            </a:pPr>
            <a:endParaRPr lang="en-US" sz="2400" dirty="0">
              <a:solidFill>
                <a:schemeClr val="accent1">
                  <a:lumMod val="40000"/>
                  <a:lumOff val="60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lvl="1">
              <a:buClrTx/>
            </a:pPr>
            <a:endParaRPr lang="en-US" sz="22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lvl="1">
              <a:buClrTx/>
            </a:pPr>
            <a:endParaRPr lang="en-US" sz="22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411480" lvl="1" indent="0">
              <a:buClrTx/>
              <a:buNone/>
            </a:pPr>
            <a:endParaRPr lang="en-US" sz="2400" dirty="0">
              <a:solidFill>
                <a:schemeClr val="accent1">
                  <a:lumMod val="40000"/>
                  <a:lumOff val="60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lvl="1">
              <a:buClrTx/>
            </a:pPr>
            <a:endParaRPr lang="en-US" sz="2400" dirty="0">
              <a:solidFill>
                <a:schemeClr val="accent1">
                  <a:lumMod val="40000"/>
                  <a:lumOff val="60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lvl="1">
              <a:buClrTx/>
            </a:pPr>
            <a:endParaRPr lang="en-US" sz="2400" dirty="0">
              <a:solidFill>
                <a:schemeClr val="accent1">
                  <a:lumMod val="40000"/>
                  <a:lumOff val="60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a:buClrTx/>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411480" lvl="1" indent="0">
              <a:buClrTx/>
              <a:buSzPct val="100000"/>
              <a:buNone/>
            </a:pPr>
            <a:endParaRPr lang="en-US" sz="2400" dirty="0">
              <a:solidFill>
                <a:schemeClr val="accent1">
                  <a:lumMod val="40000"/>
                  <a:lumOff val="60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endParaRPr>
          </a:p>
        </p:txBody>
      </p:sp>
    </p:spTree>
    <p:extLst>
      <p:ext uri="{BB962C8B-B14F-4D97-AF65-F5344CB8AC3E}">
        <p14:creationId xmlns:p14="http://schemas.microsoft.com/office/powerpoint/2010/main" val="341088323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solidFill>
                  <a:schemeClr val="tx1"/>
                </a:solidFill>
                <a:effectLst>
                  <a:outerShdw blurRad="190500" dist="190500" dir="2700000" algn="tl" rotWithShape="0">
                    <a:srgbClr val="000000">
                      <a:alpha val="65000"/>
                    </a:srgbClr>
                  </a:outerShdw>
                </a:effectLst>
                <a:latin typeface="Tahoma" charset="0"/>
              </a:rPr>
              <a:t>Population Modeling</a:t>
            </a:r>
            <a:endParaRPr lang="en-US" sz="3600" dirty="0">
              <a:latin typeface="Tahoma" panose="020B0604030504040204" pitchFamily="34" charset="0"/>
              <a:ea typeface="Tahoma" panose="020B0604030504040204" pitchFamily="34" charset="0"/>
              <a:cs typeface="Tahoma" panose="020B0604030504040204" pitchFamily="34" charset="0"/>
            </a:endParaRPr>
          </a:p>
        </p:txBody>
      </p:sp>
      <p:sp>
        <p:nvSpPr>
          <p:cNvPr id="3" name="Content Placeholder 2"/>
          <p:cNvSpPr>
            <a:spLocks noGrp="1"/>
          </p:cNvSpPr>
          <p:nvPr>
            <p:ph idx="1"/>
          </p:nvPr>
        </p:nvSpPr>
        <p:spPr/>
        <p:txBody>
          <a:bodyPr>
            <a:normAutofit/>
          </a:bodyPr>
          <a:lstStyle/>
          <a:p>
            <a:pPr>
              <a:buClrTx/>
            </a:pPr>
            <a:r>
              <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rPr>
              <a:t>Population modeling </a:t>
            </a:r>
          </a:p>
          <a:p>
            <a:pPr lvl="1">
              <a:buClrTx/>
            </a:pPr>
            <a:r>
              <a:rPr lang="en-US" sz="2400" dirty="0">
                <a:solidFill>
                  <a:schemeClr val="accent1">
                    <a:lumMod val="40000"/>
                    <a:lumOff val="60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rPr>
              <a:t>Population growth rate (</a:t>
            </a:r>
            <a:r>
              <a:rPr lang="en-US" sz="2400" i="1" dirty="0">
                <a:solidFill>
                  <a:schemeClr val="accent1">
                    <a:lumMod val="40000"/>
                    <a:lumOff val="60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sym typeface="Symbol"/>
              </a:rPr>
              <a:t></a:t>
            </a:r>
            <a:r>
              <a:rPr lang="en-US" sz="2400" dirty="0">
                <a:solidFill>
                  <a:schemeClr val="accent1">
                    <a:lumMod val="40000"/>
                    <a:lumOff val="60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sym typeface="Symbol"/>
              </a:rPr>
              <a:t>)</a:t>
            </a:r>
            <a:endParaRPr lang="en-US" sz="2400" i="1" dirty="0">
              <a:solidFill>
                <a:schemeClr val="accent1">
                  <a:lumMod val="40000"/>
                  <a:lumOff val="60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0" indent="0">
              <a:buClrTx/>
              <a:buNone/>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a:buClrTx/>
            </a:pPr>
            <a:r>
              <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rPr>
              <a:t>Each scenario combination:</a:t>
            </a:r>
          </a:p>
          <a:p>
            <a:pPr lvl="1">
              <a:buClrTx/>
            </a:pPr>
            <a:r>
              <a:rPr lang="en-US" sz="2400" dirty="0">
                <a:solidFill>
                  <a:schemeClr val="accent1">
                    <a:lumMod val="40000"/>
                    <a:lumOff val="60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rPr>
              <a:t>5,000 times </a:t>
            </a:r>
          </a:p>
          <a:p>
            <a:pPr lvl="1">
              <a:buClrTx/>
            </a:pPr>
            <a:r>
              <a:rPr lang="en-US" sz="2400" dirty="0">
                <a:solidFill>
                  <a:schemeClr val="accent1">
                    <a:lumMod val="40000"/>
                    <a:lumOff val="60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rPr>
              <a:t>20 years </a:t>
            </a:r>
          </a:p>
          <a:p>
            <a:pPr lvl="1">
              <a:buClrTx/>
            </a:pPr>
            <a:r>
              <a:rPr lang="en-US" sz="2400" dirty="0">
                <a:solidFill>
                  <a:schemeClr val="accent1">
                    <a:lumMod val="40000"/>
                    <a:lumOff val="60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rPr>
              <a:t>Successful recruitment every 8 years</a:t>
            </a:r>
          </a:p>
          <a:p>
            <a:pPr lvl="1">
              <a:buClrTx/>
            </a:pPr>
            <a:endParaRPr lang="en-US" sz="22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lvl="1">
              <a:buClrTx/>
            </a:pPr>
            <a:endParaRPr lang="en-US" sz="22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lvl="1">
              <a:buClrTx/>
            </a:pPr>
            <a:endParaRPr lang="en-US" sz="22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lvl="1">
              <a:buClrTx/>
            </a:pPr>
            <a:endParaRPr lang="en-US" sz="22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lvl="1">
              <a:buClrTx/>
            </a:pPr>
            <a:endParaRPr lang="en-US" sz="22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411480" lvl="1" indent="0">
              <a:buClrTx/>
              <a:buNone/>
            </a:pPr>
            <a:endParaRPr lang="en-US" sz="2400" dirty="0">
              <a:solidFill>
                <a:schemeClr val="accent1">
                  <a:lumMod val="40000"/>
                  <a:lumOff val="60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lvl="1">
              <a:buClrTx/>
            </a:pPr>
            <a:endParaRPr lang="en-US" sz="2400" dirty="0">
              <a:solidFill>
                <a:schemeClr val="accent1">
                  <a:lumMod val="40000"/>
                  <a:lumOff val="60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lvl="1">
              <a:buClrTx/>
            </a:pPr>
            <a:endParaRPr lang="en-US" sz="2400" dirty="0">
              <a:solidFill>
                <a:schemeClr val="accent1">
                  <a:lumMod val="40000"/>
                  <a:lumOff val="60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a:buClrTx/>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411480" lvl="1" indent="0">
              <a:buClrTx/>
              <a:buSzPct val="100000"/>
              <a:buNone/>
            </a:pPr>
            <a:endParaRPr lang="en-US" sz="2400" dirty="0">
              <a:solidFill>
                <a:schemeClr val="accent1">
                  <a:lumMod val="40000"/>
                  <a:lumOff val="60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endParaRPr>
          </a:p>
        </p:txBody>
      </p:sp>
    </p:spTree>
    <p:extLst>
      <p:ext uri="{BB962C8B-B14F-4D97-AF65-F5344CB8AC3E}">
        <p14:creationId xmlns:p14="http://schemas.microsoft.com/office/powerpoint/2010/main" val="21049123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solidFill>
                  <a:schemeClr val="tx1"/>
                </a:solidFill>
                <a:effectLst>
                  <a:outerShdw blurRad="190500" dist="190500" dir="2700000" algn="tl" rotWithShape="0">
                    <a:srgbClr val="000000">
                      <a:alpha val="65000"/>
                    </a:srgbClr>
                  </a:outerShdw>
                </a:effectLst>
                <a:latin typeface="Tahoma" charset="0"/>
              </a:rPr>
              <a:t>Results</a:t>
            </a:r>
            <a:endParaRPr lang="en-US" sz="3600" dirty="0">
              <a:latin typeface="Tahoma" panose="020B0604030504040204" pitchFamily="34" charset="0"/>
              <a:ea typeface="Tahoma" panose="020B0604030504040204" pitchFamily="34" charset="0"/>
              <a:cs typeface="Tahoma" panose="020B0604030504040204" pitchFamily="34" charset="0"/>
            </a:endParaRPr>
          </a:p>
        </p:txBody>
      </p:sp>
      <p:sp>
        <p:nvSpPr>
          <p:cNvPr id="3" name="Content Placeholder 2"/>
          <p:cNvSpPr>
            <a:spLocks noGrp="1"/>
          </p:cNvSpPr>
          <p:nvPr>
            <p:ph idx="1"/>
          </p:nvPr>
        </p:nvSpPr>
        <p:spPr/>
        <p:txBody>
          <a:bodyPr>
            <a:normAutofit/>
          </a:bodyPr>
          <a:lstStyle/>
          <a:p>
            <a:pPr>
              <a:buClrTx/>
            </a:pPr>
            <a:r>
              <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rPr>
              <a:t>CDFW trammel netting  </a:t>
            </a:r>
          </a:p>
          <a:p>
            <a:pPr lvl="1">
              <a:buClrTx/>
            </a:pPr>
            <a:r>
              <a:rPr lang="en-US" sz="2400" dirty="0">
                <a:solidFill>
                  <a:schemeClr val="accent1">
                    <a:lumMod val="40000"/>
                    <a:lumOff val="60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rPr>
              <a:t>1,000 White Sturgeon </a:t>
            </a:r>
          </a:p>
          <a:p>
            <a:pPr lvl="1">
              <a:buClrTx/>
            </a:pPr>
            <a:r>
              <a:rPr lang="en-US" sz="2400" dirty="0">
                <a:solidFill>
                  <a:schemeClr val="accent1">
                    <a:lumMod val="40000"/>
                    <a:lumOff val="60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rPr>
              <a:t>374 pectoral fin rays </a:t>
            </a:r>
            <a:r>
              <a:rPr lang="en-US" sz="2100" dirty="0">
                <a:solidFill>
                  <a:schemeClr val="accent1">
                    <a:lumMod val="40000"/>
                    <a:lumOff val="60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rPr>
              <a:t> </a:t>
            </a:r>
          </a:p>
          <a:p>
            <a:pPr lvl="2">
              <a:buClrTx/>
            </a:pPr>
            <a:endParaRPr lang="en-US" sz="2100" dirty="0">
              <a:solidFill>
                <a:schemeClr val="accent1">
                  <a:lumMod val="40000"/>
                  <a:lumOff val="60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411480" lvl="1" indent="0">
              <a:buClrTx/>
              <a:buNone/>
            </a:pPr>
            <a:endParaRPr lang="en-US" sz="2400" dirty="0">
              <a:solidFill>
                <a:schemeClr val="accent1">
                  <a:lumMod val="40000"/>
                  <a:lumOff val="60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lvl="1">
              <a:buClrTx/>
            </a:pPr>
            <a:endParaRPr lang="en-US" sz="2400" dirty="0">
              <a:solidFill>
                <a:schemeClr val="accent1">
                  <a:lumMod val="40000"/>
                  <a:lumOff val="60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lvl="1">
              <a:buClrTx/>
            </a:pPr>
            <a:endParaRPr lang="en-US" sz="2400" dirty="0">
              <a:solidFill>
                <a:schemeClr val="accent1">
                  <a:lumMod val="40000"/>
                  <a:lumOff val="60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a:buClrTx/>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411480" lvl="1" indent="0">
              <a:buClrTx/>
              <a:buSzPct val="100000"/>
              <a:buNone/>
            </a:pPr>
            <a:endParaRPr lang="en-US" sz="2400" dirty="0">
              <a:solidFill>
                <a:schemeClr val="accent1">
                  <a:lumMod val="40000"/>
                  <a:lumOff val="60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endParaRP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00601" y="1646237"/>
            <a:ext cx="3581400" cy="4775199"/>
          </a:xfrm>
          <a:prstGeom prst="rect">
            <a:avLst/>
          </a:prstGeom>
          <a:effectLst>
            <a:outerShdw blurRad="190500" dist="190500" dir="2700000" algn="tl" rotWithShape="0">
              <a:prstClr val="black">
                <a:alpha val="65000"/>
              </a:prstClr>
            </a:outerShdw>
          </a:effectLst>
        </p:spPr>
      </p:pic>
      <p:pic>
        <p:nvPicPr>
          <p:cNvPr id="5" name="Picture 4"/>
          <p:cNvPicPr>
            <a:picLocks noChangeAspect="1"/>
          </p:cNvPicPr>
          <p:nvPr/>
        </p:nvPicPr>
        <p:blipFill rotWithShape="1">
          <a:blip r:embed="rId4" cstate="print">
            <a:extLst>
              <a:ext uri="{28A0092B-C50C-407E-A947-70E740481C1C}">
                <a14:useLocalDpi xmlns:a14="http://schemas.microsoft.com/office/drawing/2010/main" val="0"/>
              </a:ext>
            </a:extLst>
          </a:blip>
          <a:srcRect l="10466" r="19767"/>
          <a:stretch/>
        </p:blipFill>
        <p:spPr>
          <a:xfrm>
            <a:off x="914400" y="3390582"/>
            <a:ext cx="2819400" cy="3030854"/>
          </a:xfrm>
          <a:prstGeom prst="rect">
            <a:avLst/>
          </a:prstGeom>
          <a:effectLst>
            <a:outerShdw blurRad="190500" dist="190500" dir="2700000" algn="ctr" rotWithShape="0">
              <a:srgbClr val="000000">
                <a:alpha val="65000"/>
              </a:srgbClr>
            </a:outerShdw>
          </a:effectLst>
        </p:spPr>
      </p:pic>
    </p:spTree>
    <p:extLst>
      <p:ext uri="{BB962C8B-B14F-4D97-AF65-F5344CB8AC3E}">
        <p14:creationId xmlns:p14="http://schemas.microsoft.com/office/powerpoint/2010/main" val="384343407"/>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80579" name="Object 3"/>
          <p:cNvGraphicFramePr>
            <a:graphicFrameLocks/>
          </p:cNvGraphicFramePr>
          <p:nvPr>
            <p:extLst>
              <p:ext uri="{D42A27DB-BD31-4B8C-83A1-F6EECF244321}">
                <p14:modId xmlns:p14="http://schemas.microsoft.com/office/powerpoint/2010/main" val="947980940"/>
              </p:ext>
            </p:extLst>
          </p:nvPr>
        </p:nvGraphicFramePr>
        <p:xfrm>
          <a:off x="990600" y="1143000"/>
          <a:ext cx="7022592" cy="5484813"/>
        </p:xfrm>
        <a:graphic>
          <a:graphicData uri="http://schemas.openxmlformats.org/presentationml/2006/ole">
            <mc:AlternateContent xmlns:mc="http://schemas.openxmlformats.org/markup-compatibility/2006">
              <mc:Choice xmlns:v="urn:schemas-microsoft-com:vml" Requires="v">
                <p:oleObj spid="_x0000_s277567" name="SPW 12.0 Graph" r:id="rId4" imgW="5619843" imgH="4352986" progId="SigmaPlotGraphicObject.11">
                  <p:embed/>
                </p:oleObj>
              </mc:Choice>
              <mc:Fallback>
                <p:oleObj name="SPW 12.0 Graph" r:id="rId4" imgW="5619843" imgH="4352986" progId="SigmaPlotGraphicObject.11">
                  <p:embed/>
                  <p:pic>
                    <p:nvPicPr>
                      <p:cNvPr id="0" name="Picture 61"/>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0600" y="1143000"/>
                        <a:ext cx="7022592" cy="5484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Title 1"/>
          <p:cNvSpPr>
            <a:spLocks noGrp="1"/>
          </p:cNvSpPr>
          <p:nvPr>
            <p:ph type="title"/>
          </p:nvPr>
        </p:nvSpPr>
        <p:spPr/>
        <p:txBody>
          <a:bodyPr>
            <a:normAutofit/>
          </a:bodyPr>
          <a:lstStyle/>
          <a:p>
            <a:r>
              <a:rPr lang="en-US" sz="3600" dirty="0">
                <a:solidFill>
                  <a:schemeClr val="tx1"/>
                </a:solidFill>
                <a:effectLst>
                  <a:outerShdw blurRad="190500" dist="190500" dir="2700000" algn="tl" rotWithShape="0">
                    <a:srgbClr val="000000">
                      <a:alpha val="65000"/>
                    </a:srgbClr>
                  </a:outerShdw>
                </a:effectLst>
                <a:latin typeface="Tahoma" charset="0"/>
              </a:rPr>
              <a:t>Length Distribution</a:t>
            </a:r>
            <a:endParaRPr lang="en-US" sz="3600" dirty="0">
              <a:latin typeface="Tahoma" panose="020B0604030504040204" pitchFamily="34" charset="0"/>
              <a:ea typeface="Tahoma" panose="020B0604030504040204" pitchFamily="34" charset="0"/>
              <a:cs typeface="Tahoma" panose="020B0604030504040204" pitchFamily="34" charset="0"/>
            </a:endParaRPr>
          </a:p>
        </p:txBody>
      </p:sp>
      <p:sp>
        <p:nvSpPr>
          <p:cNvPr id="7" name="Rectangle 4"/>
          <p:cNvSpPr>
            <a:spLocks noChangeArrowheads="1"/>
          </p:cNvSpPr>
          <p:nvPr/>
        </p:nvSpPr>
        <p:spPr bwMode="auto">
          <a:xfrm>
            <a:off x="1295400" y="19050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3" name="Rectangle 2"/>
          <p:cNvSpPr>
            <a:spLocks noChangeArrowheads="1"/>
          </p:cNvSpPr>
          <p:nvPr/>
        </p:nvSpPr>
        <p:spPr bwMode="auto">
          <a:xfrm>
            <a:off x="3124200" y="241346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4" name="TextBox 3"/>
          <p:cNvSpPr txBox="1"/>
          <p:nvPr/>
        </p:nvSpPr>
        <p:spPr>
          <a:xfrm>
            <a:off x="6324600" y="1992868"/>
            <a:ext cx="1202573" cy="369332"/>
          </a:xfrm>
          <a:prstGeom prst="rect">
            <a:avLst/>
          </a:prstGeom>
          <a:noFill/>
        </p:spPr>
        <p:txBody>
          <a:bodyPr wrap="none" rtlCol="0">
            <a:spAutoFit/>
          </a:bodyPr>
          <a:lstStyle/>
          <a:p>
            <a:r>
              <a:rPr lang="en-US" i="1" dirty="0">
                <a:latin typeface="Tahoma" panose="020B0604030504040204" pitchFamily="34" charset="0"/>
                <a:ea typeface="Tahoma" panose="020B0604030504040204" pitchFamily="34" charset="0"/>
                <a:cs typeface="Tahoma" panose="020B0604030504040204" pitchFamily="34" charset="0"/>
              </a:rPr>
              <a:t>n </a:t>
            </a:r>
            <a:r>
              <a:rPr lang="en-US" dirty="0">
                <a:latin typeface="Tahoma" panose="020B0604030504040204" pitchFamily="34" charset="0"/>
                <a:ea typeface="Tahoma" panose="020B0604030504040204" pitchFamily="34" charset="0"/>
                <a:cs typeface="Tahoma" panose="020B0604030504040204" pitchFamily="34" charset="0"/>
              </a:rPr>
              <a:t>= 1,000</a:t>
            </a:r>
          </a:p>
        </p:txBody>
      </p:sp>
    </p:spTree>
    <p:extLst>
      <p:ext uri="{BB962C8B-B14F-4D97-AF65-F5344CB8AC3E}">
        <p14:creationId xmlns:p14="http://schemas.microsoft.com/office/powerpoint/2010/main" val="83261792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3"/>
          <p:cNvGraphicFramePr>
            <a:graphicFrameLocks/>
          </p:cNvGraphicFramePr>
          <p:nvPr>
            <p:extLst>
              <p:ext uri="{D42A27DB-BD31-4B8C-83A1-F6EECF244321}">
                <p14:modId xmlns:p14="http://schemas.microsoft.com/office/powerpoint/2010/main" val="1814681416"/>
              </p:ext>
            </p:extLst>
          </p:nvPr>
        </p:nvGraphicFramePr>
        <p:xfrm>
          <a:off x="990600" y="1143000"/>
          <a:ext cx="7022592" cy="5484812"/>
        </p:xfrm>
        <a:graphic>
          <a:graphicData uri="http://schemas.openxmlformats.org/presentationml/2006/ole">
            <mc:AlternateContent xmlns:mc="http://schemas.openxmlformats.org/markup-compatibility/2006">
              <mc:Choice xmlns:v="urn:schemas-microsoft-com:vml" Requires="v">
                <p:oleObj spid="_x0000_s276548" name="SPW 12.0 Graph" r:id="rId4" imgW="5619843" imgH="4352986" progId="SigmaPlotGraphicObject.11">
                  <p:embed/>
                </p:oleObj>
              </mc:Choice>
              <mc:Fallback>
                <p:oleObj name="SPW 12.0 Graph" r:id="rId4" imgW="5619843" imgH="4352986" progId="SigmaPlotGraphicObject.11">
                  <p:embed/>
                  <p:pic>
                    <p:nvPicPr>
                      <p:cNvPr id="0" name="Picture 66"/>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0600" y="1143000"/>
                        <a:ext cx="7022592" cy="5484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Title 1"/>
          <p:cNvSpPr>
            <a:spLocks noGrp="1"/>
          </p:cNvSpPr>
          <p:nvPr>
            <p:ph type="title"/>
          </p:nvPr>
        </p:nvSpPr>
        <p:spPr/>
        <p:txBody>
          <a:bodyPr>
            <a:normAutofit/>
          </a:bodyPr>
          <a:lstStyle/>
          <a:p>
            <a:r>
              <a:rPr lang="en-US" sz="3600" dirty="0">
                <a:solidFill>
                  <a:schemeClr val="tx1"/>
                </a:solidFill>
                <a:effectLst>
                  <a:outerShdw blurRad="190500" dist="190500" dir="2700000" algn="tl" rotWithShape="0">
                    <a:srgbClr val="000000">
                      <a:alpha val="65000"/>
                    </a:srgbClr>
                  </a:outerShdw>
                </a:effectLst>
                <a:latin typeface="Tahoma" charset="0"/>
              </a:rPr>
              <a:t>Age Distribution </a:t>
            </a:r>
            <a:endParaRPr lang="en-US" sz="3600" dirty="0">
              <a:latin typeface="Tahoma" panose="020B0604030504040204" pitchFamily="34" charset="0"/>
              <a:ea typeface="Tahoma" panose="020B0604030504040204" pitchFamily="34" charset="0"/>
              <a:cs typeface="Tahoma" panose="020B0604030504040204" pitchFamily="34" charset="0"/>
            </a:endParaRPr>
          </a:p>
        </p:txBody>
      </p:sp>
      <p:sp>
        <p:nvSpPr>
          <p:cNvPr id="7" name="Rectangle 4"/>
          <p:cNvSpPr>
            <a:spLocks noChangeArrowheads="1"/>
          </p:cNvSpPr>
          <p:nvPr/>
        </p:nvSpPr>
        <p:spPr bwMode="auto">
          <a:xfrm>
            <a:off x="1295400" y="19050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3" name="Rectangle 2"/>
          <p:cNvSpPr>
            <a:spLocks noChangeArrowheads="1"/>
          </p:cNvSpPr>
          <p:nvPr/>
        </p:nvSpPr>
        <p:spPr bwMode="auto">
          <a:xfrm>
            <a:off x="3124200" y="241346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4" name="TextBox 3"/>
          <p:cNvSpPr txBox="1"/>
          <p:nvPr/>
        </p:nvSpPr>
        <p:spPr>
          <a:xfrm>
            <a:off x="6324600" y="1992868"/>
            <a:ext cx="1306063" cy="923330"/>
          </a:xfrm>
          <a:prstGeom prst="rect">
            <a:avLst/>
          </a:prstGeom>
          <a:noFill/>
        </p:spPr>
        <p:txBody>
          <a:bodyPr wrap="none" rtlCol="0">
            <a:spAutoFit/>
          </a:bodyPr>
          <a:lstStyle/>
          <a:p>
            <a:r>
              <a:rPr lang="en-US" i="1" dirty="0">
                <a:latin typeface="Tahoma" panose="020B0604030504040204" pitchFamily="34" charset="0"/>
                <a:ea typeface="Tahoma" panose="020B0604030504040204" pitchFamily="34" charset="0"/>
                <a:cs typeface="Tahoma" panose="020B0604030504040204" pitchFamily="34" charset="0"/>
              </a:rPr>
              <a:t>n </a:t>
            </a:r>
            <a:r>
              <a:rPr lang="en-US" dirty="0">
                <a:latin typeface="Tahoma" panose="020B0604030504040204" pitchFamily="34" charset="0"/>
                <a:ea typeface="Tahoma" panose="020B0604030504040204" pitchFamily="34" charset="0"/>
                <a:cs typeface="Tahoma" panose="020B0604030504040204" pitchFamily="34" charset="0"/>
              </a:rPr>
              <a:t>= 1,000</a:t>
            </a:r>
          </a:p>
          <a:p>
            <a:r>
              <a:rPr lang="en-US" i="1" dirty="0">
                <a:latin typeface="Tahoma" panose="020B0604030504040204" pitchFamily="34" charset="0"/>
                <a:ea typeface="Tahoma" panose="020B0604030504040204" pitchFamily="34" charset="0"/>
                <a:cs typeface="Tahoma" panose="020B0604030504040204" pitchFamily="34" charset="0"/>
              </a:rPr>
              <a:t>A</a:t>
            </a:r>
            <a:r>
              <a:rPr lang="en-US" dirty="0">
                <a:latin typeface="Tahoma" panose="020B0604030504040204" pitchFamily="34" charset="0"/>
                <a:ea typeface="Tahoma" panose="020B0604030504040204" pitchFamily="34" charset="0"/>
                <a:cs typeface="Tahoma" panose="020B0604030504040204" pitchFamily="34" charset="0"/>
              </a:rPr>
              <a:t> = 18.7%</a:t>
            </a:r>
          </a:p>
          <a:p>
            <a:endParaRPr lang="en-US"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61652036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56416" name="Object 64"/>
          <p:cNvGraphicFramePr>
            <a:graphicFrameLocks/>
          </p:cNvGraphicFramePr>
          <p:nvPr/>
        </p:nvGraphicFramePr>
        <p:xfrm>
          <a:off x="685800" y="914400"/>
          <a:ext cx="7386638" cy="5776913"/>
        </p:xfrm>
        <a:graphic>
          <a:graphicData uri="http://schemas.openxmlformats.org/presentationml/2006/ole">
            <mc:AlternateContent xmlns:mc="http://schemas.openxmlformats.org/markup-compatibility/2006">
              <mc:Choice xmlns:v="urn:schemas-microsoft-com:vml" Requires="v">
                <p:oleObj spid="_x0000_s356423" name="SPW 12.0 Graph" r:id="rId4" imgW="5572264" imgH="4352986" progId="SigmaPlotGraphicObject.11">
                  <p:embed/>
                </p:oleObj>
              </mc:Choice>
              <mc:Fallback>
                <p:oleObj name="SPW 12.0 Graph" r:id="rId4" imgW="5572264" imgH="4352986" progId="SigmaPlotGraphicObject.11">
                  <p:embed/>
                  <p:pic>
                    <p:nvPicPr>
                      <p:cNvPr id="0" name="Picture 69"/>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5800" y="914400"/>
                        <a:ext cx="7386638" cy="5776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Title 1"/>
          <p:cNvSpPr>
            <a:spLocks noGrp="1"/>
          </p:cNvSpPr>
          <p:nvPr>
            <p:ph type="title"/>
          </p:nvPr>
        </p:nvSpPr>
        <p:spPr/>
        <p:txBody>
          <a:bodyPr>
            <a:normAutofit/>
          </a:bodyPr>
          <a:lstStyle/>
          <a:p>
            <a:r>
              <a:rPr lang="en-US" sz="3600" dirty="0">
                <a:solidFill>
                  <a:schemeClr val="tx1"/>
                </a:solidFill>
                <a:effectLst>
                  <a:outerShdw blurRad="190500" dist="190500" dir="2700000" algn="tl" rotWithShape="0">
                    <a:srgbClr val="000000">
                      <a:alpha val="65000"/>
                    </a:srgbClr>
                  </a:outerShdw>
                </a:effectLst>
                <a:latin typeface="Tahoma" charset="0"/>
              </a:rPr>
              <a:t>von </a:t>
            </a:r>
            <a:r>
              <a:rPr lang="en-US" sz="3600" dirty="0" err="1">
                <a:solidFill>
                  <a:schemeClr val="tx1"/>
                </a:solidFill>
                <a:effectLst>
                  <a:outerShdw blurRad="190500" dist="190500" dir="2700000" algn="tl" rotWithShape="0">
                    <a:srgbClr val="000000">
                      <a:alpha val="65000"/>
                    </a:srgbClr>
                  </a:outerShdw>
                </a:effectLst>
                <a:latin typeface="Tahoma" charset="0"/>
              </a:rPr>
              <a:t>Bertalanffy</a:t>
            </a:r>
            <a:r>
              <a:rPr lang="en-US" sz="3600" dirty="0">
                <a:solidFill>
                  <a:schemeClr val="tx1"/>
                </a:solidFill>
                <a:effectLst>
                  <a:outerShdw blurRad="190500" dist="190500" dir="2700000" algn="tl" rotWithShape="0">
                    <a:srgbClr val="000000">
                      <a:alpha val="65000"/>
                    </a:srgbClr>
                  </a:outerShdw>
                </a:effectLst>
                <a:latin typeface="Tahoma" charset="0"/>
              </a:rPr>
              <a:t> Growth Model</a:t>
            </a:r>
            <a:endParaRPr lang="en-US" sz="3600" dirty="0">
              <a:latin typeface="Tahoma" panose="020B0604030504040204" pitchFamily="34" charset="0"/>
              <a:ea typeface="Tahoma" panose="020B0604030504040204" pitchFamily="34" charset="0"/>
              <a:cs typeface="Tahoma" panose="020B0604030504040204" pitchFamily="34" charset="0"/>
            </a:endParaRPr>
          </a:p>
        </p:txBody>
      </p:sp>
      <p:sp>
        <p:nvSpPr>
          <p:cNvPr id="3" name="Content Placeholder 2"/>
          <p:cNvSpPr>
            <a:spLocks noGrp="1"/>
          </p:cNvSpPr>
          <p:nvPr>
            <p:ph idx="1"/>
          </p:nvPr>
        </p:nvSpPr>
        <p:spPr/>
        <p:txBody>
          <a:bodyPr>
            <a:normAutofit/>
          </a:bodyPr>
          <a:lstStyle/>
          <a:p>
            <a:pPr marL="0" indent="0">
              <a:buClrTx/>
              <a:buNone/>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514350" indent="-514350">
              <a:buClrTx/>
              <a:buFont typeface="+mj-lt"/>
              <a:buAutoNum type="arabicPeriod"/>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514350" indent="-514350">
              <a:buClrTx/>
              <a:buFont typeface="+mj-lt"/>
              <a:buAutoNum type="arabicPeriod"/>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514350" indent="-514350">
              <a:buClrTx/>
              <a:buFont typeface="+mj-lt"/>
              <a:buAutoNum type="arabicPeriod"/>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514350" indent="-514350">
              <a:buClrTx/>
              <a:buFont typeface="+mj-lt"/>
              <a:buAutoNum type="arabicPeriod"/>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514350" indent="-514350">
              <a:buClrTx/>
              <a:buFont typeface="+mj-lt"/>
              <a:buAutoNum type="arabicPeriod"/>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514350" indent="-514350">
              <a:buClrTx/>
              <a:buFont typeface="+mj-lt"/>
              <a:buAutoNum type="arabicPeriod"/>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514350" indent="-514350">
              <a:buClrTx/>
              <a:buFont typeface="+mj-lt"/>
              <a:buAutoNum type="arabicPeriod"/>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514350" indent="-514350">
              <a:buClrTx/>
              <a:buFont typeface="+mj-lt"/>
              <a:buAutoNum type="arabicPeriod"/>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411480" lvl="1" indent="0">
              <a:buClrTx/>
              <a:buSzPct val="100000"/>
              <a:buNone/>
            </a:pPr>
            <a:endParaRPr lang="en-US" sz="2400" dirty="0">
              <a:solidFill>
                <a:schemeClr val="accent1">
                  <a:lumMod val="40000"/>
                  <a:lumOff val="60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endParaRPr>
          </a:p>
        </p:txBody>
      </p:sp>
      <p:sp>
        <p:nvSpPr>
          <p:cNvPr id="5" name="TextBox 4"/>
          <p:cNvSpPr txBox="1"/>
          <p:nvPr/>
        </p:nvSpPr>
        <p:spPr>
          <a:xfrm>
            <a:off x="4495800" y="5029200"/>
            <a:ext cx="3294492" cy="369332"/>
          </a:xfrm>
          <a:prstGeom prst="rect">
            <a:avLst/>
          </a:prstGeom>
          <a:noFill/>
        </p:spPr>
        <p:txBody>
          <a:bodyPr wrap="none" rtlCol="0">
            <a:spAutoFit/>
          </a:bodyPr>
          <a:lstStyle/>
          <a:p>
            <a:r>
              <a:rPr lang="en-US" i="1" dirty="0" smtClean="0">
                <a:latin typeface="Tahoma" panose="020B0604030504040204" pitchFamily="34" charset="0"/>
                <a:ea typeface="Tahoma" panose="020B0604030504040204" pitchFamily="34" charset="0"/>
                <a:cs typeface="Tahoma" panose="020B0604030504040204" pitchFamily="34" charset="0"/>
              </a:rPr>
              <a:t>L</a:t>
            </a:r>
            <a:r>
              <a:rPr lang="en-US" i="1" baseline="-25000" dirty="0" smtClean="0">
                <a:latin typeface="Tahoma" panose="020B0604030504040204" pitchFamily="34" charset="0"/>
                <a:ea typeface="Tahoma" panose="020B0604030504040204" pitchFamily="34" charset="0"/>
                <a:cs typeface="Tahoma" panose="020B0604030504040204" pitchFamily="34" charset="0"/>
              </a:rPr>
              <a:t>SFE</a:t>
            </a:r>
            <a:r>
              <a:rPr lang="en-US" baseline="-25000" dirty="0" smtClean="0">
                <a:latin typeface="Tahoma" panose="020B0604030504040204" pitchFamily="34" charset="0"/>
                <a:ea typeface="Tahoma" panose="020B0604030504040204" pitchFamily="34" charset="0"/>
                <a:cs typeface="Tahoma" panose="020B0604030504040204" pitchFamily="34" charset="0"/>
              </a:rPr>
              <a:t>  </a:t>
            </a:r>
            <a:r>
              <a:rPr lang="en-US" dirty="0">
                <a:latin typeface="Tahoma" panose="020B0604030504040204" pitchFamily="34" charset="0"/>
                <a:ea typeface="Tahoma" panose="020B0604030504040204" pitchFamily="34" charset="0"/>
                <a:cs typeface="Tahoma" panose="020B0604030504040204" pitchFamily="34" charset="0"/>
              </a:rPr>
              <a:t>= 380 {1-</a:t>
            </a:r>
            <a:r>
              <a:rPr lang="en-US" i="1" dirty="0">
                <a:latin typeface="Tahoma" panose="020B0604030504040204" pitchFamily="34" charset="0"/>
                <a:ea typeface="Tahoma" panose="020B0604030504040204" pitchFamily="34" charset="0"/>
                <a:cs typeface="Tahoma" panose="020B0604030504040204" pitchFamily="34" charset="0"/>
              </a:rPr>
              <a:t>e </a:t>
            </a:r>
            <a:r>
              <a:rPr lang="en-US" baseline="30000" dirty="0">
                <a:latin typeface="Tahoma" panose="020B0604030504040204" pitchFamily="34" charset="0"/>
                <a:ea typeface="Tahoma" panose="020B0604030504040204" pitchFamily="34" charset="0"/>
                <a:cs typeface="Tahoma" panose="020B0604030504040204" pitchFamily="34" charset="0"/>
              </a:rPr>
              <a:t>[-0.027(</a:t>
            </a:r>
            <a:r>
              <a:rPr lang="en-US" i="1" baseline="30000" dirty="0">
                <a:latin typeface="Tahoma" panose="020B0604030504040204" pitchFamily="34" charset="0"/>
                <a:ea typeface="Tahoma" panose="020B0604030504040204" pitchFamily="34" charset="0"/>
                <a:cs typeface="Tahoma" panose="020B0604030504040204" pitchFamily="34" charset="0"/>
              </a:rPr>
              <a:t>age</a:t>
            </a:r>
            <a:r>
              <a:rPr lang="en-US" baseline="30000" dirty="0">
                <a:latin typeface="Tahoma" panose="020B0604030504040204" pitchFamily="34" charset="0"/>
                <a:ea typeface="Tahoma" panose="020B0604030504040204" pitchFamily="34" charset="0"/>
                <a:cs typeface="Tahoma" panose="020B0604030504040204" pitchFamily="34" charset="0"/>
              </a:rPr>
              <a:t>+2.36)]</a:t>
            </a:r>
            <a:r>
              <a:rPr lang="en-US" dirty="0">
                <a:latin typeface="Tahoma" panose="020B0604030504040204" pitchFamily="34" charset="0"/>
                <a:ea typeface="Tahoma" panose="020B0604030504040204" pitchFamily="34" charset="0"/>
                <a:cs typeface="Tahoma" panose="020B0604030504040204" pitchFamily="34" charset="0"/>
              </a:rPr>
              <a:t>}</a:t>
            </a:r>
          </a:p>
        </p:txBody>
      </p:sp>
    </p:spTree>
    <p:extLst>
      <p:ext uri="{BB962C8B-B14F-4D97-AF65-F5344CB8AC3E}">
        <p14:creationId xmlns:p14="http://schemas.microsoft.com/office/powerpoint/2010/main" val="114060167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1026" name="Picture 2" descr="Image result for sturgeon"/>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05400" y="1694079"/>
            <a:ext cx="3329248" cy="4794117"/>
          </a:xfrm>
          <a:prstGeom prst="rect">
            <a:avLst/>
          </a:prstGeom>
          <a:noFill/>
          <a:effectLst>
            <a:outerShdw blurRad="190500" dist="190500" dir="2700000" algn="tl" rotWithShape="0">
              <a:prstClr val="black">
                <a:alpha val="65000"/>
              </a:prstClr>
            </a:outerShdw>
          </a:effectLst>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5169824" y="6175997"/>
            <a:ext cx="1600200" cy="246221"/>
          </a:xfrm>
          <a:prstGeom prst="rect">
            <a:avLst/>
          </a:prstGeom>
          <a:noFill/>
        </p:spPr>
        <p:txBody>
          <a:bodyPr wrap="square" rtlCol="0">
            <a:spAutoFit/>
          </a:bodyPr>
          <a:lstStyle/>
          <a:p>
            <a:r>
              <a:rPr lang="en-US" sz="1000" dirty="0">
                <a:latin typeface="Tahoma" panose="020B0604030504040204" pitchFamily="34" charset="0"/>
                <a:ea typeface="Tahoma" panose="020B0604030504040204" pitchFamily="34" charset="0"/>
                <a:cs typeface="Tahoma" panose="020B0604030504040204" pitchFamily="34" charset="0"/>
              </a:rPr>
              <a:t>Andrew S. Wright</a:t>
            </a:r>
          </a:p>
        </p:txBody>
      </p:sp>
      <p:sp>
        <p:nvSpPr>
          <p:cNvPr id="2" name="Title 1"/>
          <p:cNvSpPr>
            <a:spLocks noGrp="1"/>
          </p:cNvSpPr>
          <p:nvPr>
            <p:ph type="title"/>
          </p:nvPr>
        </p:nvSpPr>
        <p:spPr/>
        <p:txBody>
          <a:bodyPr>
            <a:normAutofit/>
          </a:bodyPr>
          <a:lstStyle/>
          <a:p>
            <a:r>
              <a:rPr lang="en-US" sz="3600" dirty="0">
                <a:solidFill>
                  <a:schemeClr val="tx1"/>
                </a:solidFill>
                <a:effectLst>
                  <a:outerShdw blurRad="190500" dist="190500" dir="2700000" algn="tl" rotWithShape="0">
                    <a:srgbClr val="000000">
                      <a:alpha val="65000"/>
                    </a:srgbClr>
                  </a:outerShdw>
                </a:effectLst>
                <a:latin typeface="Tahoma" charset="0"/>
              </a:rPr>
              <a:t>White Sturgeon</a:t>
            </a:r>
            <a:endParaRPr lang="en-US" sz="3600" i="1"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p:txBody>
      </p:sp>
      <p:sp>
        <p:nvSpPr>
          <p:cNvPr id="3" name="Content Placeholder 2"/>
          <p:cNvSpPr>
            <a:spLocks noGrp="1"/>
          </p:cNvSpPr>
          <p:nvPr>
            <p:ph idx="1"/>
          </p:nvPr>
        </p:nvSpPr>
        <p:spPr/>
        <p:txBody>
          <a:bodyPr>
            <a:normAutofit/>
          </a:bodyPr>
          <a:lstStyle/>
          <a:p>
            <a:pPr>
              <a:buClrTx/>
            </a:pPr>
            <a:r>
              <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rPr>
              <a:t>Ecology</a:t>
            </a:r>
          </a:p>
          <a:p>
            <a:pPr lvl="1">
              <a:buClrTx/>
            </a:pPr>
            <a:r>
              <a:rPr lang="en-US" sz="2400" dirty="0">
                <a:solidFill>
                  <a:schemeClr val="accent1">
                    <a:lumMod val="40000"/>
                    <a:lumOff val="60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rPr>
              <a:t>Long-lived</a:t>
            </a:r>
          </a:p>
          <a:p>
            <a:pPr lvl="1">
              <a:buClrTx/>
            </a:pPr>
            <a:r>
              <a:rPr lang="en-US" sz="2400" dirty="0">
                <a:solidFill>
                  <a:schemeClr val="accent1">
                    <a:lumMod val="40000"/>
                    <a:lumOff val="60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rPr>
              <a:t>Delayed maturation </a:t>
            </a:r>
          </a:p>
          <a:p>
            <a:pPr lvl="1">
              <a:buClrTx/>
            </a:pPr>
            <a:r>
              <a:rPr lang="en-US" sz="2400" dirty="0">
                <a:solidFill>
                  <a:schemeClr val="accent1">
                    <a:lumMod val="40000"/>
                    <a:lumOff val="60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rPr>
              <a:t>Periodic spawning</a:t>
            </a:r>
          </a:p>
          <a:p>
            <a:pPr lvl="1">
              <a:buClrTx/>
            </a:pPr>
            <a:r>
              <a:rPr lang="en-US" sz="2400" dirty="0">
                <a:solidFill>
                  <a:schemeClr val="accent1">
                    <a:lumMod val="40000"/>
                    <a:lumOff val="60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rPr>
              <a:t>Variable recruitment  </a:t>
            </a:r>
          </a:p>
          <a:p>
            <a:pPr>
              <a:buClrTx/>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a:buClrTx/>
            </a:pPr>
            <a:r>
              <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rPr>
              <a:t>Distribution </a:t>
            </a:r>
          </a:p>
          <a:p>
            <a:pPr>
              <a:buClrTx/>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a:buClrTx/>
            </a:pPr>
            <a:r>
              <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rPr>
              <a:t>Status</a:t>
            </a:r>
          </a:p>
          <a:p>
            <a:pPr lvl="1">
              <a:buClrTx/>
            </a:pPr>
            <a:r>
              <a:rPr lang="en-US" sz="2400" dirty="0">
                <a:solidFill>
                  <a:schemeClr val="accent1">
                    <a:lumMod val="40000"/>
                    <a:lumOff val="60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rPr>
              <a:t>Declining</a:t>
            </a:r>
          </a:p>
          <a:p>
            <a:pPr lvl="1">
              <a:buClrTx/>
            </a:pPr>
            <a:endParaRPr lang="en-US" sz="2400" dirty="0">
              <a:solidFill>
                <a:schemeClr val="accent1">
                  <a:lumMod val="40000"/>
                  <a:lumOff val="60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lvl="1">
              <a:buClrTx/>
            </a:pPr>
            <a:endParaRPr lang="en-US" sz="22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a:buClrTx/>
            </a:pPr>
            <a:endParaRPr lang="en-US" sz="2800" i="1"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a:buClrTx/>
            </a:pPr>
            <a:endParaRPr lang="en-US" sz="2800" i="1"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411480" lvl="1" indent="0">
              <a:buClrTx/>
              <a:buNone/>
            </a:pPr>
            <a:endParaRPr lang="en-US" sz="2400" dirty="0">
              <a:solidFill>
                <a:schemeClr val="accent1">
                  <a:lumMod val="40000"/>
                  <a:lumOff val="60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411480" lvl="1" indent="0">
              <a:buClrTx/>
              <a:buNone/>
            </a:pPr>
            <a:endParaRPr lang="en-US" sz="22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p:txBody>
      </p:sp>
    </p:spTree>
    <p:custDataLst>
      <p:tags r:id="rId1"/>
    </p:custDataLst>
    <p:extLst>
      <p:ext uri="{BB962C8B-B14F-4D97-AF65-F5344CB8AC3E}">
        <p14:creationId xmlns:p14="http://schemas.microsoft.com/office/powerpoint/2010/main" val="3379139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51234"/>
    </mc:Choice>
    <mc:Fallback xmlns="">
      <p:transition spd="slow" advTm="5123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29059" name="Object 3"/>
          <p:cNvGraphicFramePr>
            <a:graphicFrameLocks noChangeAspect="1"/>
          </p:cNvGraphicFramePr>
          <p:nvPr/>
        </p:nvGraphicFramePr>
        <p:xfrm>
          <a:off x="685800" y="914400"/>
          <a:ext cx="7386638" cy="5781675"/>
        </p:xfrm>
        <a:graphic>
          <a:graphicData uri="http://schemas.openxmlformats.org/presentationml/2006/ole">
            <mc:AlternateContent xmlns:mc="http://schemas.openxmlformats.org/markup-compatibility/2006">
              <mc:Choice xmlns:v="urn:schemas-microsoft-com:vml" Requires="v">
                <p:oleObj spid="_x0000_s429066" name="SPW 12.0 Graph" r:id="rId4" imgW="5610179" imgH="4390964" progId="SigmaPlotGraphicObject.11">
                  <p:embed/>
                </p:oleObj>
              </mc:Choice>
              <mc:Fallback>
                <p:oleObj name="SPW 12.0 Graph" r:id="rId4" imgW="5610179" imgH="4390964" progId="SigmaPlotGraphicObject.11">
                  <p:embed/>
                  <p:pic>
                    <p:nvPicPr>
                      <p:cNvPr id="0" name="Picture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5800" y="914400"/>
                        <a:ext cx="7386638" cy="578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Title 1"/>
          <p:cNvSpPr>
            <a:spLocks noGrp="1"/>
          </p:cNvSpPr>
          <p:nvPr>
            <p:ph type="title"/>
          </p:nvPr>
        </p:nvSpPr>
        <p:spPr/>
        <p:txBody>
          <a:bodyPr>
            <a:normAutofit/>
          </a:bodyPr>
          <a:lstStyle/>
          <a:p>
            <a:r>
              <a:rPr lang="en-US" sz="3600" dirty="0">
                <a:solidFill>
                  <a:schemeClr val="tx1"/>
                </a:solidFill>
                <a:effectLst>
                  <a:outerShdw blurRad="190500" dist="190500" dir="2700000" algn="tl" rotWithShape="0">
                    <a:srgbClr val="000000">
                      <a:alpha val="65000"/>
                    </a:srgbClr>
                  </a:outerShdw>
                </a:effectLst>
                <a:latin typeface="Tahoma" charset="0"/>
              </a:rPr>
              <a:t>Lower Fraser River</a:t>
            </a:r>
            <a:endParaRPr lang="en-US" sz="3600" dirty="0">
              <a:latin typeface="Tahoma" panose="020B0604030504040204" pitchFamily="34" charset="0"/>
              <a:ea typeface="Tahoma" panose="020B0604030504040204" pitchFamily="34" charset="0"/>
              <a:cs typeface="Tahoma" panose="020B0604030504040204" pitchFamily="34" charset="0"/>
            </a:endParaRPr>
          </a:p>
        </p:txBody>
      </p:sp>
      <p:sp>
        <p:nvSpPr>
          <p:cNvPr id="3" name="Content Placeholder 2"/>
          <p:cNvSpPr>
            <a:spLocks noGrp="1"/>
          </p:cNvSpPr>
          <p:nvPr>
            <p:ph idx="1"/>
          </p:nvPr>
        </p:nvSpPr>
        <p:spPr/>
        <p:txBody>
          <a:bodyPr>
            <a:normAutofit/>
          </a:bodyPr>
          <a:lstStyle/>
          <a:p>
            <a:pPr marL="0" indent="0">
              <a:buClrTx/>
              <a:buNone/>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514350" indent="-514350">
              <a:buClrTx/>
              <a:buFont typeface="+mj-lt"/>
              <a:buAutoNum type="arabicPeriod"/>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514350" indent="-514350">
              <a:buClrTx/>
              <a:buFont typeface="+mj-lt"/>
              <a:buAutoNum type="arabicPeriod"/>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514350" indent="-514350">
              <a:buClrTx/>
              <a:buFont typeface="+mj-lt"/>
              <a:buAutoNum type="arabicPeriod"/>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514350" indent="-514350">
              <a:buClrTx/>
              <a:buFont typeface="+mj-lt"/>
              <a:buAutoNum type="arabicPeriod"/>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514350" indent="-514350">
              <a:buClrTx/>
              <a:buFont typeface="+mj-lt"/>
              <a:buAutoNum type="arabicPeriod"/>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514350" indent="-514350">
              <a:buClrTx/>
              <a:buFont typeface="+mj-lt"/>
              <a:buAutoNum type="arabicPeriod"/>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514350" indent="-514350">
              <a:buClrTx/>
              <a:buFont typeface="+mj-lt"/>
              <a:buAutoNum type="arabicPeriod"/>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514350" indent="-514350">
              <a:buClrTx/>
              <a:buFont typeface="+mj-lt"/>
              <a:buAutoNum type="arabicPeriod"/>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411480" lvl="1" indent="0">
              <a:buClrTx/>
              <a:buSzPct val="100000"/>
              <a:buNone/>
            </a:pPr>
            <a:endParaRPr lang="en-US" sz="2400" dirty="0">
              <a:solidFill>
                <a:schemeClr val="accent1">
                  <a:lumMod val="40000"/>
                  <a:lumOff val="60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endParaRPr>
          </a:p>
        </p:txBody>
      </p:sp>
      <p:sp>
        <p:nvSpPr>
          <p:cNvPr id="5" name="TextBox 4"/>
          <p:cNvSpPr txBox="1"/>
          <p:nvPr/>
        </p:nvSpPr>
        <p:spPr>
          <a:xfrm>
            <a:off x="4495800" y="5029200"/>
            <a:ext cx="3294492" cy="369332"/>
          </a:xfrm>
          <a:prstGeom prst="rect">
            <a:avLst/>
          </a:prstGeom>
          <a:noFill/>
        </p:spPr>
        <p:txBody>
          <a:bodyPr wrap="none" rtlCol="0">
            <a:spAutoFit/>
          </a:bodyPr>
          <a:lstStyle/>
          <a:p>
            <a:r>
              <a:rPr lang="en-US" i="1" dirty="0" smtClean="0">
                <a:latin typeface="Tahoma" panose="020B0604030504040204" pitchFamily="34" charset="0"/>
                <a:ea typeface="Tahoma" panose="020B0604030504040204" pitchFamily="34" charset="0"/>
                <a:cs typeface="Tahoma" panose="020B0604030504040204" pitchFamily="34" charset="0"/>
              </a:rPr>
              <a:t>L</a:t>
            </a:r>
            <a:r>
              <a:rPr lang="en-US" i="1" baseline="-25000" dirty="0" smtClean="0">
                <a:latin typeface="Tahoma" panose="020B0604030504040204" pitchFamily="34" charset="0"/>
                <a:ea typeface="Tahoma" panose="020B0604030504040204" pitchFamily="34" charset="0"/>
                <a:cs typeface="Tahoma" panose="020B0604030504040204" pitchFamily="34" charset="0"/>
              </a:rPr>
              <a:t>SFE</a:t>
            </a:r>
            <a:r>
              <a:rPr lang="en-US" baseline="-25000" dirty="0" smtClean="0">
                <a:latin typeface="Tahoma" panose="020B0604030504040204" pitchFamily="34" charset="0"/>
                <a:ea typeface="Tahoma" panose="020B0604030504040204" pitchFamily="34" charset="0"/>
                <a:cs typeface="Tahoma" panose="020B0604030504040204" pitchFamily="34" charset="0"/>
              </a:rPr>
              <a:t>  </a:t>
            </a:r>
            <a:r>
              <a:rPr lang="en-US" dirty="0">
                <a:latin typeface="Tahoma" panose="020B0604030504040204" pitchFamily="34" charset="0"/>
                <a:ea typeface="Tahoma" panose="020B0604030504040204" pitchFamily="34" charset="0"/>
                <a:cs typeface="Tahoma" panose="020B0604030504040204" pitchFamily="34" charset="0"/>
              </a:rPr>
              <a:t>= 380 {1-</a:t>
            </a:r>
            <a:r>
              <a:rPr lang="en-US" i="1" dirty="0">
                <a:latin typeface="Tahoma" panose="020B0604030504040204" pitchFamily="34" charset="0"/>
                <a:ea typeface="Tahoma" panose="020B0604030504040204" pitchFamily="34" charset="0"/>
                <a:cs typeface="Tahoma" panose="020B0604030504040204" pitchFamily="34" charset="0"/>
              </a:rPr>
              <a:t>e </a:t>
            </a:r>
            <a:r>
              <a:rPr lang="en-US" baseline="30000" dirty="0">
                <a:latin typeface="Tahoma" panose="020B0604030504040204" pitchFamily="34" charset="0"/>
                <a:ea typeface="Tahoma" panose="020B0604030504040204" pitchFamily="34" charset="0"/>
                <a:cs typeface="Tahoma" panose="020B0604030504040204" pitchFamily="34" charset="0"/>
              </a:rPr>
              <a:t>[-0.027(</a:t>
            </a:r>
            <a:r>
              <a:rPr lang="en-US" i="1" baseline="30000" dirty="0">
                <a:latin typeface="Tahoma" panose="020B0604030504040204" pitchFamily="34" charset="0"/>
                <a:ea typeface="Tahoma" panose="020B0604030504040204" pitchFamily="34" charset="0"/>
                <a:cs typeface="Tahoma" panose="020B0604030504040204" pitchFamily="34" charset="0"/>
              </a:rPr>
              <a:t>age</a:t>
            </a:r>
            <a:r>
              <a:rPr lang="en-US" baseline="30000" dirty="0">
                <a:latin typeface="Tahoma" panose="020B0604030504040204" pitchFamily="34" charset="0"/>
                <a:ea typeface="Tahoma" panose="020B0604030504040204" pitchFamily="34" charset="0"/>
                <a:cs typeface="Tahoma" panose="020B0604030504040204" pitchFamily="34" charset="0"/>
              </a:rPr>
              <a:t>+2.36)]</a:t>
            </a:r>
            <a:r>
              <a:rPr lang="en-US" dirty="0">
                <a:latin typeface="Tahoma" panose="020B0604030504040204" pitchFamily="34" charset="0"/>
                <a:ea typeface="Tahoma" panose="020B0604030504040204" pitchFamily="34" charset="0"/>
                <a:cs typeface="Tahoma" panose="020B0604030504040204" pitchFamily="34" charset="0"/>
              </a:rPr>
              <a:t>}</a:t>
            </a:r>
          </a:p>
        </p:txBody>
      </p:sp>
      <p:sp>
        <p:nvSpPr>
          <p:cNvPr id="7" name="TextBox 6"/>
          <p:cNvSpPr txBox="1"/>
          <p:nvPr/>
        </p:nvSpPr>
        <p:spPr>
          <a:xfrm>
            <a:off x="4495800" y="5410200"/>
            <a:ext cx="3248005" cy="369332"/>
          </a:xfrm>
          <a:prstGeom prst="rect">
            <a:avLst/>
          </a:prstGeom>
          <a:noFill/>
        </p:spPr>
        <p:txBody>
          <a:bodyPr wrap="none" rtlCol="0">
            <a:spAutoFit/>
          </a:bodyPr>
          <a:lstStyle/>
          <a:p>
            <a:r>
              <a:rPr lang="en-US" i="1" dirty="0">
                <a:latin typeface="Tahoma" panose="020B0604030504040204" pitchFamily="34" charset="0"/>
                <a:ea typeface="Tahoma" panose="020B0604030504040204" pitchFamily="34" charset="0"/>
                <a:cs typeface="Tahoma" panose="020B0604030504040204" pitchFamily="34" charset="0"/>
              </a:rPr>
              <a:t>L</a:t>
            </a:r>
            <a:r>
              <a:rPr lang="en-US" i="1" baseline="-25000" dirty="0">
                <a:latin typeface="Tahoma" panose="020B0604030504040204" pitchFamily="34" charset="0"/>
                <a:ea typeface="Tahoma" panose="020B0604030504040204" pitchFamily="34" charset="0"/>
                <a:cs typeface="Tahoma" panose="020B0604030504040204" pitchFamily="34" charset="0"/>
              </a:rPr>
              <a:t>LFR </a:t>
            </a:r>
            <a:r>
              <a:rPr lang="en-US" dirty="0">
                <a:latin typeface="Tahoma" panose="020B0604030504040204" pitchFamily="34" charset="0"/>
                <a:ea typeface="Tahoma" panose="020B0604030504040204" pitchFamily="34" charset="0"/>
                <a:cs typeface="Tahoma" panose="020B0604030504040204" pitchFamily="34" charset="0"/>
              </a:rPr>
              <a:t>= 370 {1-</a:t>
            </a:r>
            <a:r>
              <a:rPr lang="en-US" i="1" dirty="0">
                <a:latin typeface="Tahoma" panose="020B0604030504040204" pitchFamily="34" charset="0"/>
                <a:ea typeface="Tahoma" panose="020B0604030504040204" pitchFamily="34" charset="0"/>
                <a:cs typeface="Tahoma" panose="020B0604030504040204" pitchFamily="34" charset="0"/>
              </a:rPr>
              <a:t>e </a:t>
            </a:r>
            <a:r>
              <a:rPr lang="en-US" baseline="30000" dirty="0">
                <a:latin typeface="Tahoma" panose="020B0604030504040204" pitchFamily="34" charset="0"/>
                <a:ea typeface="Tahoma" panose="020B0604030504040204" pitchFamily="34" charset="0"/>
                <a:cs typeface="Tahoma" panose="020B0604030504040204" pitchFamily="34" charset="0"/>
              </a:rPr>
              <a:t>[-0.025(</a:t>
            </a:r>
            <a:r>
              <a:rPr lang="en-US" i="1" baseline="30000" dirty="0">
                <a:latin typeface="Tahoma" panose="020B0604030504040204" pitchFamily="34" charset="0"/>
                <a:ea typeface="Tahoma" panose="020B0604030504040204" pitchFamily="34" charset="0"/>
                <a:cs typeface="Tahoma" panose="020B0604030504040204" pitchFamily="34" charset="0"/>
              </a:rPr>
              <a:t>age</a:t>
            </a:r>
            <a:r>
              <a:rPr lang="en-US" baseline="30000" dirty="0">
                <a:latin typeface="Tahoma" panose="020B0604030504040204" pitchFamily="34" charset="0"/>
                <a:ea typeface="Tahoma" panose="020B0604030504040204" pitchFamily="34" charset="0"/>
                <a:cs typeface="Tahoma" panose="020B0604030504040204" pitchFamily="34" charset="0"/>
              </a:rPr>
              <a:t>+0.00)]</a:t>
            </a:r>
            <a:r>
              <a:rPr lang="en-US" dirty="0">
                <a:latin typeface="Tahoma" panose="020B0604030504040204" pitchFamily="34" charset="0"/>
                <a:ea typeface="Tahoma" panose="020B0604030504040204" pitchFamily="34" charset="0"/>
                <a:cs typeface="Tahoma" panose="020B0604030504040204" pitchFamily="34" charset="0"/>
              </a:rPr>
              <a:t>}</a:t>
            </a:r>
          </a:p>
        </p:txBody>
      </p:sp>
    </p:spTree>
    <p:extLst>
      <p:ext uri="{BB962C8B-B14F-4D97-AF65-F5344CB8AC3E}">
        <p14:creationId xmlns:p14="http://schemas.microsoft.com/office/powerpoint/2010/main" val="114060167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96338" name="Object 50"/>
          <p:cNvGraphicFramePr>
            <a:graphicFrameLocks noChangeAspect="1"/>
          </p:cNvGraphicFramePr>
          <p:nvPr/>
        </p:nvGraphicFramePr>
        <p:xfrm>
          <a:off x="685800" y="914400"/>
          <a:ext cx="7386637" cy="5781675"/>
        </p:xfrm>
        <a:graphic>
          <a:graphicData uri="http://schemas.openxmlformats.org/presentationml/2006/ole">
            <mc:AlternateContent xmlns:mc="http://schemas.openxmlformats.org/markup-compatibility/2006">
              <mc:Choice xmlns:v="urn:schemas-microsoft-com:vml" Requires="v">
                <p:oleObj spid="_x0000_s396345" name="SPW 12.0 Graph" r:id="rId4" imgW="5610179" imgH="4390964" progId="SigmaPlotGraphicObject.11">
                  <p:embed/>
                </p:oleObj>
              </mc:Choice>
              <mc:Fallback>
                <p:oleObj name="SPW 12.0 Graph" r:id="rId4" imgW="5610179" imgH="4390964" progId="SigmaPlotGraphicObject.11">
                  <p:embed/>
                  <p:pic>
                    <p:nvPicPr>
                      <p:cNvPr id="0" name="Picture 5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5800" y="914400"/>
                        <a:ext cx="7386637" cy="578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Title 1"/>
          <p:cNvSpPr>
            <a:spLocks noGrp="1"/>
          </p:cNvSpPr>
          <p:nvPr>
            <p:ph type="title"/>
          </p:nvPr>
        </p:nvSpPr>
        <p:spPr/>
        <p:txBody>
          <a:bodyPr>
            <a:normAutofit/>
          </a:bodyPr>
          <a:lstStyle/>
          <a:p>
            <a:r>
              <a:rPr lang="en-US" sz="3600" dirty="0" smtClean="0">
                <a:solidFill>
                  <a:schemeClr val="tx1"/>
                </a:solidFill>
                <a:effectLst>
                  <a:outerShdw blurRad="190500" dist="190500" dir="2700000" algn="tl" rotWithShape="0">
                    <a:srgbClr val="000000">
                      <a:alpha val="65000"/>
                    </a:srgbClr>
                  </a:outerShdw>
                </a:effectLst>
                <a:latin typeface="Tahoma" charset="0"/>
              </a:rPr>
              <a:t>Lower Columbia River</a:t>
            </a:r>
            <a:endParaRPr lang="en-US" sz="3600" dirty="0">
              <a:latin typeface="Tahoma" panose="020B0604030504040204" pitchFamily="34" charset="0"/>
              <a:ea typeface="Tahoma" panose="020B0604030504040204" pitchFamily="34" charset="0"/>
              <a:cs typeface="Tahoma" panose="020B0604030504040204" pitchFamily="34" charset="0"/>
            </a:endParaRPr>
          </a:p>
        </p:txBody>
      </p:sp>
      <p:sp>
        <p:nvSpPr>
          <p:cNvPr id="3" name="Content Placeholder 2"/>
          <p:cNvSpPr>
            <a:spLocks noGrp="1"/>
          </p:cNvSpPr>
          <p:nvPr>
            <p:ph idx="1"/>
          </p:nvPr>
        </p:nvSpPr>
        <p:spPr/>
        <p:txBody>
          <a:bodyPr>
            <a:normAutofit/>
          </a:bodyPr>
          <a:lstStyle/>
          <a:p>
            <a:pPr marL="0" indent="0">
              <a:buClrTx/>
              <a:buNone/>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514350" indent="-514350">
              <a:buClrTx/>
              <a:buFont typeface="+mj-lt"/>
              <a:buAutoNum type="arabicPeriod"/>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514350" indent="-514350">
              <a:buClrTx/>
              <a:buFont typeface="+mj-lt"/>
              <a:buAutoNum type="arabicPeriod"/>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514350" indent="-514350">
              <a:buClrTx/>
              <a:buFont typeface="+mj-lt"/>
              <a:buAutoNum type="arabicPeriod"/>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514350" indent="-514350">
              <a:buClrTx/>
              <a:buFont typeface="+mj-lt"/>
              <a:buAutoNum type="arabicPeriod"/>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514350" indent="-514350">
              <a:buClrTx/>
              <a:buFont typeface="+mj-lt"/>
              <a:buAutoNum type="arabicPeriod"/>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514350" indent="-514350">
              <a:buClrTx/>
              <a:buFont typeface="+mj-lt"/>
              <a:buAutoNum type="arabicPeriod"/>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514350" indent="-514350">
              <a:buClrTx/>
              <a:buFont typeface="+mj-lt"/>
              <a:buAutoNum type="arabicPeriod"/>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514350" indent="-514350">
              <a:buClrTx/>
              <a:buFont typeface="+mj-lt"/>
              <a:buAutoNum type="arabicPeriod"/>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411480" lvl="1" indent="0">
              <a:buClrTx/>
              <a:buSzPct val="100000"/>
              <a:buNone/>
            </a:pPr>
            <a:endParaRPr lang="en-US" sz="2400" dirty="0">
              <a:solidFill>
                <a:schemeClr val="accent1">
                  <a:lumMod val="40000"/>
                  <a:lumOff val="60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endParaRPr>
          </a:p>
        </p:txBody>
      </p:sp>
      <p:sp>
        <p:nvSpPr>
          <p:cNvPr id="5" name="TextBox 4"/>
          <p:cNvSpPr txBox="1"/>
          <p:nvPr/>
        </p:nvSpPr>
        <p:spPr>
          <a:xfrm>
            <a:off x="4495800" y="5029200"/>
            <a:ext cx="3294492" cy="369332"/>
          </a:xfrm>
          <a:prstGeom prst="rect">
            <a:avLst/>
          </a:prstGeom>
          <a:noFill/>
        </p:spPr>
        <p:txBody>
          <a:bodyPr wrap="none" rtlCol="0">
            <a:spAutoFit/>
          </a:bodyPr>
          <a:lstStyle/>
          <a:p>
            <a:r>
              <a:rPr lang="en-US" i="1" dirty="0" smtClean="0">
                <a:latin typeface="Tahoma" panose="020B0604030504040204" pitchFamily="34" charset="0"/>
                <a:ea typeface="Tahoma" panose="020B0604030504040204" pitchFamily="34" charset="0"/>
                <a:cs typeface="Tahoma" panose="020B0604030504040204" pitchFamily="34" charset="0"/>
              </a:rPr>
              <a:t>L</a:t>
            </a:r>
            <a:r>
              <a:rPr lang="en-US" i="1" baseline="-25000" dirty="0" smtClean="0">
                <a:latin typeface="Tahoma" panose="020B0604030504040204" pitchFamily="34" charset="0"/>
                <a:ea typeface="Tahoma" panose="020B0604030504040204" pitchFamily="34" charset="0"/>
                <a:cs typeface="Tahoma" panose="020B0604030504040204" pitchFamily="34" charset="0"/>
              </a:rPr>
              <a:t>SFE</a:t>
            </a:r>
            <a:r>
              <a:rPr lang="en-US" baseline="-25000" dirty="0" smtClean="0">
                <a:latin typeface="Tahoma" panose="020B0604030504040204" pitchFamily="34" charset="0"/>
                <a:ea typeface="Tahoma" panose="020B0604030504040204" pitchFamily="34" charset="0"/>
                <a:cs typeface="Tahoma" panose="020B0604030504040204" pitchFamily="34" charset="0"/>
              </a:rPr>
              <a:t>  </a:t>
            </a:r>
            <a:r>
              <a:rPr lang="en-US" dirty="0">
                <a:latin typeface="Tahoma" panose="020B0604030504040204" pitchFamily="34" charset="0"/>
                <a:ea typeface="Tahoma" panose="020B0604030504040204" pitchFamily="34" charset="0"/>
                <a:cs typeface="Tahoma" panose="020B0604030504040204" pitchFamily="34" charset="0"/>
              </a:rPr>
              <a:t>= 380 {1-</a:t>
            </a:r>
            <a:r>
              <a:rPr lang="en-US" i="1" dirty="0">
                <a:latin typeface="Tahoma" panose="020B0604030504040204" pitchFamily="34" charset="0"/>
                <a:ea typeface="Tahoma" panose="020B0604030504040204" pitchFamily="34" charset="0"/>
                <a:cs typeface="Tahoma" panose="020B0604030504040204" pitchFamily="34" charset="0"/>
              </a:rPr>
              <a:t>e </a:t>
            </a:r>
            <a:r>
              <a:rPr lang="en-US" baseline="30000" dirty="0">
                <a:latin typeface="Tahoma" panose="020B0604030504040204" pitchFamily="34" charset="0"/>
                <a:ea typeface="Tahoma" panose="020B0604030504040204" pitchFamily="34" charset="0"/>
                <a:cs typeface="Tahoma" panose="020B0604030504040204" pitchFamily="34" charset="0"/>
              </a:rPr>
              <a:t>[-0.027(</a:t>
            </a:r>
            <a:r>
              <a:rPr lang="en-US" i="1" baseline="30000" dirty="0">
                <a:latin typeface="Tahoma" panose="020B0604030504040204" pitchFamily="34" charset="0"/>
                <a:ea typeface="Tahoma" panose="020B0604030504040204" pitchFamily="34" charset="0"/>
                <a:cs typeface="Tahoma" panose="020B0604030504040204" pitchFamily="34" charset="0"/>
              </a:rPr>
              <a:t>age</a:t>
            </a:r>
            <a:r>
              <a:rPr lang="en-US" baseline="30000" dirty="0">
                <a:latin typeface="Tahoma" panose="020B0604030504040204" pitchFamily="34" charset="0"/>
                <a:ea typeface="Tahoma" panose="020B0604030504040204" pitchFamily="34" charset="0"/>
                <a:cs typeface="Tahoma" panose="020B0604030504040204" pitchFamily="34" charset="0"/>
              </a:rPr>
              <a:t>+2.36)]</a:t>
            </a:r>
            <a:r>
              <a:rPr lang="en-US" dirty="0">
                <a:latin typeface="Tahoma" panose="020B0604030504040204" pitchFamily="34" charset="0"/>
                <a:ea typeface="Tahoma" panose="020B0604030504040204" pitchFamily="34" charset="0"/>
                <a:cs typeface="Tahoma" panose="020B0604030504040204" pitchFamily="34" charset="0"/>
              </a:rPr>
              <a:t>}</a:t>
            </a:r>
          </a:p>
        </p:txBody>
      </p:sp>
      <p:sp>
        <p:nvSpPr>
          <p:cNvPr id="7" name="TextBox 6"/>
          <p:cNvSpPr txBox="1"/>
          <p:nvPr/>
        </p:nvSpPr>
        <p:spPr>
          <a:xfrm>
            <a:off x="4495800" y="5410200"/>
            <a:ext cx="2807435" cy="369332"/>
          </a:xfrm>
          <a:prstGeom prst="rect">
            <a:avLst/>
          </a:prstGeom>
          <a:noFill/>
        </p:spPr>
        <p:txBody>
          <a:bodyPr wrap="none" rtlCol="0">
            <a:spAutoFit/>
          </a:bodyPr>
          <a:lstStyle/>
          <a:p>
            <a:r>
              <a:rPr lang="en-US" i="1" dirty="0" smtClean="0">
                <a:latin typeface="Tahoma" panose="020B0604030504040204" pitchFamily="34" charset="0"/>
                <a:ea typeface="Tahoma" panose="020B0604030504040204" pitchFamily="34" charset="0"/>
                <a:cs typeface="Tahoma" panose="020B0604030504040204" pitchFamily="34" charset="0"/>
              </a:rPr>
              <a:t>L</a:t>
            </a:r>
            <a:r>
              <a:rPr lang="en-US" i="1" baseline="-25000" dirty="0" smtClean="0">
                <a:latin typeface="Tahoma" panose="020B0604030504040204" pitchFamily="34" charset="0"/>
                <a:ea typeface="Tahoma" panose="020B0604030504040204" pitchFamily="34" charset="0"/>
                <a:cs typeface="Tahoma" panose="020B0604030504040204" pitchFamily="34" charset="0"/>
              </a:rPr>
              <a:t>LCR </a:t>
            </a:r>
            <a:r>
              <a:rPr lang="en-US" dirty="0">
                <a:latin typeface="Tahoma" panose="020B0604030504040204" pitchFamily="34" charset="0"/>
                <a:ea typeface="Tahoma" panose="020B0604030504040204" pitchFamily="34" charset="0"/>
                <a:cs typeface="Tahoma" panose="020B0604030504040204" pitchFamily="34" charset="0"/>
              </a:rPr>
              <a:t>= </a:t>
            </a:r>
            <a:r>
              <a:rPr lang="en-US" dirty="0" smtClean="0">
                <a:latin typeface="Tahoma" panose="020B0604030504040204" pitchFamily="34" charset="0"/>
                <a:ea typeface="Tahoma" panose="020B0604030504040204" pitchFamily="34" charset="0"/>
                <a:cs typeface="Tahoma" panose="020B0604030504040204" pitchFamily="34" charset="0"/>
              </a:rPr>
              <a:t>{1-</a:t>
            </a:r>
            <a:r>
              <a:rPr lang="en-US" i="1" dirty="0" smtClean="0">
                <a:latin typeface="Tahoma" panose="020B0604030504040204" pitchFamily="34" charset="0"/>
                <a:ea typeface="Tahoma" panose="020B0604030504040204" pitchFamily="34" charset="0"/>
                <a:cs typeface="Tahoma" panose="020B0604030504040204" pitchFamily="34" charset="0"/>
              </a:rPr>
              <a:t>e </a:t>
            </a:r>
            <a:r>
              <a:rPr lang="en-US" baseline="30000" dirty="0">
                <a:latin typeface="Tahoma" panose="020B0604030504040204" pitchFamily="34" charset="0"/>
                <a:ea typeface="Tahoma" panose="020B0604030504040204" pitchFamily="34" charset="0"/>
                <a:cs typeface="Tahoma" panose="020B0604030504040204" pitchFamily="34" charset="0"/>
              </a:rPr>
              <a:t>[-0.040(</a:t>
            </a:r>
            <a:r>
              <a:rPr lang="en-US" i="1" baseline="30000" dirty="0">
                <a:latin typeface="Tahoma" panose="020B0604030504040204" pitchFamily="34" charset="0"/>
                <a:ea typeface="Tahoma" panose="020B0604030504040204" pitchFamily="34" charset="0"/>
                <a:cs typeface="Tahoma" panose="020B0604030504040204" pitchFamily="34" charset="0"/>
              </a:rPr>
              <a:t>age</a:t>
            </a:r>
            <a:r>
              <a:rPr lang="en-US" baseline="30000" dirty="0">
                <a:latin typeface="Tahoma" panose="020B0604030504040204" pitchFamily="34" charset="0"/>
                <a:ea typeface="Tahoma" panose="020B0604030504040204" pitchFamily="34" charset="0"/>
                <a:cs typeface="Tahoma" panose="020B0604030504040204" pitchFamily="34" charset="0"/>
              </a:rPr>
              <a:t>+3.63)]</a:t>
            </a:r>
            <a:r>
              <a:rPr lang="en-US" dirty="0">
                <a:latin typeface="Tahoma" panose="020B0604030504040204" pitchFamily="34" charset="0"/>
                <a:ea typeface="Tahoma" panose="020B0604030504040204" pitchFamily="34" charset="0"/>
                <a:cs typeface="Tahoma" panose="020B0604030504040204" pitchFamily="34" charset="0"/>
              </a:rPr>
              <a:t>}</a:t>
            </a:r>
          </a:p>
        </p:txBody>
      </p:sp>
    </p:spTree>
    <p:extLst>
      <p:ext uri="{BB962C8B-B14F-4D97-AF65-F5344CB8AC3E}">
        <p14:creationId xmlns:p14="http://schemas.microsoft.com/office/powerpoint/2010/main" val="114060167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95320" name="Object 56"/>
          <p:cNvGraphicFramePr>
            <a:graphicFrameLocks noChangeAspect="1"/>
          </p:cNvGraphicFramePr>
          <p:nvPr/>
        </p:nvGraphicFramePr>
        <p:xfrm>
          <a:off x="685800" y="914400"/>
          <a:ext cx="7386637" cy="5781675"/>
        </p:xfrm>
        <a:graphic>
          <a:graphicData uri="http://schemas.openxmlformats.org/presentationml/2006/ole">
            <mc:AlternateContent xmlns:mc="http://schemas.openxmlformats.org/markup-compatibility/2006">
              <mc:Choice xmlns:v="urn:schemas-microsoft-com:vml" Requires="v">
                <p:oleObj spid="_x0000_s395322" name="SPW 12.0 Graph" r:id="rId4" imgW="5610179" imgH="4390964" progId="SigmaPlotGraphicObject.11">
                  <p:embed/>
                </p:oleObj>
              </mc:Choice>
              <mc:Fallback>
                <p:oleObj name="SPW 12.0 Graph" r:id="rId4" imgW="5610179" imgH="4390964" progId="SigmaPlotGraphicObject.11">
                  <p:embed/>
                  <p:pic>
                    <p:nvPicPr>
                      <p:cNvPr id="0" name="Picture 5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5800" y="914400"/>
                        <a:ext cx="7386637" cy="578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Title 1"/>
          <p:cNvSpPr>
            <a:spLocks noGrp="1"/>
          </p:cNvSpPr>
          <p:nvPr>
            <p:ph type="title"/>
          </p:nvPr>
        </p:nvSpPr>
        <p:spPr/>
        <p:txBody>
          <a:bodyPr>
            <a:normAutofit/>
          </a:bodyPr>
          <a:lstStyle/>
          <a:p>
            <a:r>
              <a:rPr lang="en-US" sz="3600" dirty="0" smtClean="0">
                <a:solidFill>
                  <a:schemeClr val="tx1"/>
                </a:solidFill>
                <a:effectLst>
                  <a:outerShdw blurRad="190500" dist="190500" dir="2700000" algn="tl" rotWithShape="0">
                    <a:srgbClr val="000000">
                      <a:alpha val="65000"/>
                    </a:srgbClr>
                  </a:outerShdw>
                </a:effectLst>
                <a:latin typeface="Tahoma" charset="0"/>
              </a:rPr>
              <a:t>Historic SFE (1973 – 1976)</a:t>
            </a:r>
            <a:endParaRPr lang="en-US" sz="3600" dirty="0">
              <a:latin typeface="Tahoma" panose="020B0604030504040204" pitchFamily="34" charset="0"/>
              <a:ea typeface="Tahoma" panose="020B0604030504040204" pitchFamily="34" charset="0"/>
              <a:cs typeface="Tahoma" panose="020B0604030504040204" pitchFamily="34" charset="0"/>
            </a:endParaRPr>
          </a:p>
        </p:txBody>
      </p:sp>
      <p:sp>
        <p:nvSpPr>
          <p:cNvPr id="3" name="Content Placeholder 2"/>
          <p:cNvSpPr>
            <a:spLocks noGrp="1"/>
          </p:cNvSpPr>
          <p:nvPr>
            <p:ph idx="1"/>
          </p:nvPr>
        </p:nvSpPr>
        <p:spPr/>
        <p:txBody>
          <a:bodyPr>
            <a:normAutofit/>
          </a:bodyPr>
          <a:lstStyle/>
          <a:p>
            <a:pPr marL="0" indent="0">
              <a:buClrTx/>
              <a:buNone/>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514350" indent="-514350">
              <a:buClrTx/>
              <a:buFont typeface="+mj-lt"/>
              <a:buAutoNum type="arabicPeriod"/>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514350" indent="-514350">
              <a:buClrTx/>
              <a:buFont typeface="+mj-lt"/>
              <a:buAutoNum type="arabicPeriod"/>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514350" indent="-514350">
              <a:buClrTx/>
              <a:buFont typeface="+mj-lt"/>
              <a:buAutoNum type="arabicPeriod"/>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514350" indent="-514350">
              <a:buClrTx/>
              <a:buFont typeface="+mj-lt"/>
              <a:buAutoNum type="arabicPeriod"/>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514350" indent="-514350">
              <a:buClrTx/>
              <a:buFont typeface="+mj-lt"/>
              <a:buAutoNum type="arabicPeriod"/>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514350" indent="-514350">
              <a:buClrTx/>
              <a:buFont typeface="+mj-lt"/>
              <a:buAutoNum type="arabicPeriod"/>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514350" indent="-514350">
              <a:buClrTx/>
              <a:buFont typeface="+mj-lt"/>
              <a:buAutoNum type="arabicPeriod"/>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514350" indent="-514350">
              <a:buClrTx/>
              <a:buFont typeface="+mj-lt"/>
              <a:buAutoNum type="arabicPeriod"/>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411480" lvl="1" indent="0">
              <a:buClrTx/>
              <a:buSzPct val="100000"/>
              <a:buNone/>
            </a:pPr>
            <a:endParaRPr lang="en-US" sz="2400" dirty="0">
              <a:solidFill>
                <a:schemeClr val="accent1">
                  <a:lumMod val="40000"/>
                  <a:lumOff val="60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endParaRPr>
          </a:p>
        </p:txBody>
      </p:sp>
      <p:sp>
        <p:nvSpPr>
          <p:cNvPr id="5" name="TextBox 4"/>
          <p:cNvSpPr txBox="1"/>
          <p:nvPr/>
        </p:nvSpPr>
        <p:spPr>
          <a:xfrm>
            <a:off x="4495800" y="5029200"/>
            <a:ext cx="3294492" cy="369332"/>
          </a:xfrm>
          <a:prstGeom prst="rect">
            <a:avLst/>
          </a:prstGeom>
          <a:noFill/>
        </p:spPr>
        <p:txBody>
          <a:bodyPr wrap="none" rtlCol="0">
            <a:spAutoFit/>
          </a:bodyPr>
          <a:lstStyle/>
          <a:p>
            <a:r>
              <a:rPr lang="en-US" i="1" dirty="0" smtClean="0">
                <a:latin typeface="Tahoma" panose="020B0604030504040204" pitchFamily="34" charset="0"/>
                <a:ea typeface="Tahoma" panose="020B0604030504040204" pitchFamily="34" charset="0"/>
                <a:cs typeface="Tahoma" panose="020B0604030504040204" pitchFamily="34" charset="0"/>
              </a:rPr>
              <a:t>L</a:t>
            </a:r>
            <a:r>
              <a:rPr lang="en-US" i="1" baseline="-25000" dirty="0" smtClean="0">
                <a:latin typeface="Tahoma" panose="020B0604030504040204" pitchFamily="34" charset="0"/>
                <a:ea typeface="Tahoma" panose="020B0604030504040204" pitchFamily="34" charset="0"/>
                <a:cs typeface="Tahoma" panose="020B0604030504040204" pitchFamily="34" charset="0"/>
              </a:rPr>
              <a:t>SFE</a:t>
            </a:r>
            <a:r>
              <a:rPr lang="en-US" baseline="-25000" dirty="0" smtClean="0">
                <a:latin typeface="Tahoma" panose="020B0604030504040204" pitchFamily="34" charset="0"/>
                <a:ea typeface="Tahoma" panose="020B0604030504040204" pitchFamily="34" charset="0"/>
                <a:cs typeface="Tahoma" panose="020B0604030504040204" pitchFamily="34" charset="0"/>
              </a:rPr>
              <a:t>  </a:t>
            </a:r>
            <a:r>
              <a:rPr lang="en-US" dirty="0">
                <a:latin typeface="Tahoma" panose="020B0604030504040204" pitchFamily="34" charset="0"/>
                <a:ea typeface="Tahoma" panose="020B0604030504040204" pitchFamily="34" charset="0"/>
                <a:cs typeface="Tahoma" panose="020B0604030504040204" pitchFamily="34" charset="0"/>
              </a:rPr>
              <a:t>= 380 {1-</a:t>
            </a:r>
            <a:r>
              <a:rPr lang="en-US" i="1" dirty="0">
                <a:latin typeface="Tahoma" panose="020B0604030504040204" pitchFamily="34" charset="0"/>
                <a:ea typeface="Tahoma" panose="020B0604030504040204" pitchFamily="34" charset="0"/>
                <a:cs typeface="Tahoma" panose="020B0604030504040204" pitchFamily="34" charset="0"/>
              </a:rPr>
              <a:t>e </a:t>
            </a:r>
            <a:r>
              <a:rPr lang="en-US" baseline="30000" dirty="0">
                <a:latin typeface="Tahoma" panose="020B0604030504040204" pitchFamily="34" charset="0"/>
                <a:ea typeface="Tahoma" panose="020B0604030504040204" pitchFamily="34" charset="0"/>
                <a:cs typeface="Tahoma" panose="020B0604030504040204" pitchFamily="34" charset="0"/>
              </a:rPr>
              <a:t>[-0.027(</a:t>
            </a:r>
            <a:r>
              <a:rPr lang="en-US" i="1" baseline="30000" dirty="0">
                <a:latin typeface="Tahoma" panose="020B0604030504040204" pitchFamily="34" charset="0"/>
                <a:ea typeface="Tahoma" panose="020B0604030504040204" pitchFamily="34" charset="0"/>
                <a:cs typeface="Tahoma" panose="020B0604030504040204" pitchFamily="34" charset="0"/>
              </a:rPr>
              <a:t>age</a:t>
            </a:r>
            <a:r>
              <a:rPr lang="en-US" baseline="30000" dirty="0">
                <a:latin typeface="Tahoma" panose="020B0604030504040204" pitchFamily="34" charset="0"/>
                <a:ea typeface="Tahoma" panose="020B0604030504040204" pitchFamily="34" charset="0"/>
                <a:cs typeface="Tahoma" panose="020B0604030504040204" pitchFamily="34" charset="0"/>
              </a:rPr>
              <a:t>+2.36)]</a:t>
            </a:r>
            <a:r>
              <a:rPr lang="en-US" dirty="0">
                <a:latin typeface="Tahoma" panose="020B0604030504040204" pitchFamily="34" charset="0"/>
                <a:ea typeface="Tahoma" panose="020B0604030504040204" pitchFamily="34" charset="0"/>
                <a:cs typeface="Tahoma" panose="020B0604030504040204" pitchFamily="34" charset="0"/>
              </a:rPr>
              <a:t>}</a:t>
            </a:r>
          </a:p>
        </p:txBody>
      </p:sp>
      <p:sp>
        <p:nvSpPr>
          <p:cNvPr id="7" name="TextBox 6"/>
          <p:cNvSpPr txBox="1"/>
          <p:nvPr/>
        </p:nvSpPr>
        <p:spPr>
          <a:xfrm>
            <a:off x="4419600" y="5410200"/>
            <a:ext cx="3397084" cy="369332"/>
          </a:xfrm>
          <a:prstGeom prst="rect">
            <a:avLst/>
          </a:prstGeom>
          <a:noFill/>
        </p:spPr>
        <p:txBody>
          <a:bodyPr wrap="none" rtlCol="0">
            <a:spAutoFit/>
          </a:bodyPr>
          <a:lstStyle/>
          <a:p>
            <a:r>
              <a:rPr lang="en-US" i="1" dirty="0" smtClean="0">
                <a:latin typeface="Tahoma" panose="020B0604030504040204" pitchFamily="34" charset="0"/>
                <a:ea typeface="Tahoma" panose="020B0604030504040204" pitchFamily="34" charset="0"/>
                <a:cs typeface="Tahoma" panose="020B0604030504040204" pitchFamily="34" charset="0"/>
              </a:rPr>
              <a:t>L</a:t>
            </a:r>
            <a:r>
              <a:rPr lang="en-US" i="1" baseline="-25000" dirty="0" smtClean="0">
                <a:latin typeface="Tahoma" panose="020B0604030504040204" pitchFamily="34" charset="0"/>
                <a:ea typeface="Tahoma" panose="020B0604030504040204" pitchFamily="34" charset="0"/>
                <a:cs typeface="Tahoma" panose="020B0604030504040204" pitchFamily="34" charset="0"/>
              </a:rPr>
              <a:t>1970s </a:t>
            </a:r>
            <a:r>
              <a:rPr lang="en-US" dirty="0" smtClean="0">
                <a:latin typeface="Tahoma" panose="020B0604030504040204" pitchFamily="34" charset="0"/>
                <a:ea typeface="Tahoma" panose="020B0604030504040204" pitchFamily="34" charset="0"/>
                <a:cs typeface="Tahoma" panose="020B0604030504040204" pitchFamily="34" charset="0"/>
              </a:rPr>
              <a:t>= 261 {1-</a:t>
            </a:r>
            <a:r>
              <a:rPr lang="en-US" i="1" dirty="0" smtClean="0">
                <a:latin typeface="Tahoma" panose="020B0604030504040204" pitchFamily="34" charset="0"/>
                <a:ea typeface="Tahoma" panose="020B0604030504040204" pitchFamily="34" charset="0"/>
                <a:cs typeface="Tahoma" panose="020B0604030504040204" pitchFamily="34" charset="0"/>
              </a:rPr>
              <a:t>e </a:t>
            </a:r>
            <a:r>
              <a:rPr lang="en-US" baseline="30000" dirty="0" smtClean="0">
                <a:latin typeface="Tahoma" panose="020B0604030504040204" pitchFamily="34" charset="0"/>
                <a:ea typeface="Tahoma" panose="020B0604030504040204" pitchFamily="34" charset="0"/>
                <a:cs typeface="Tahoma" panose="020B0604030504040204" pitchFamily="34" charset="0"/>
              </a:rPr>
              <a:t>[-0.040(</a:t>
            </a:r>
            <a:r>
              <a:rPr lang="en-US" i="1" baseline="30000" dirty="0" smtClean="0">
                <a:latin typeface="Tahoma" panose="020B0604030504040204" pitchFamily="34" charset="0"/>
                <a:ea typeface="Tahoma" panose="020B0604030504040204" pitchFamily="34" charset="0"/>
                <a:cs typeface="Tahoma" panose="020B0604030504040204" pitchFamily="34" charset="0"/>
              </a:rPr>
              <a:t>age</a:t>
            </a:r>
            <a:r>
              <a:rPr lang="en-US" baseline="30000" dirty="0" smtClean="0">
                <a:latin typeface="Tahoma" panose="020B0604030504040204" pitchFamily="34" charset="0"/>
                <a:ea typeface="Tahoma" panose="020B0604030504040204" pitchFamily="34" charset="0"/>
                <a:cs typeface="Tahoma" panose="020B0604030504040204" pitchFamily="34" charset="0"/>
              </a:rPr>
              <a:t>+3.63)]</a:t>
            </a:r>
            <a:r>
              <a:rPr lang="en-US" dirty="0" smtClean="0">
                <a:latin typeface="Tahoma" panose="020B0604030504040204" pitchFamily="34" charset="0"/>
                <a:ea typeface="Tahoma" panose="020B0604030504040204" pitchFamily="34" charset="0"/>
                <a:cs typeface="Tahoma" panose="020B0604030504040204" pitchFamily="34" charset="0"/>
              </a:rPr>
              <a:t>}</a:t>
            </a:r>
            <a:endParaRPr lang="en-US"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14060167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aphicFrame>
        <p:nvGraphicFramePr>
          <p:cNvPr id="143373" name="Object 13"/>
          <p:cNvGraphicFramePr>
            <a:graphicFrameLocks noChangeAspect="1"/>
          </p:cNvGraphicFramePr>
          <p:nvPr/>
        </p:nvGraphicFramePr>
        <p:xfrm>
          <a:off x="1080294" y="1143000"/>
          <a:ext cx="6983413" cy="5483225"/>
        </p:xfrm>
        <a:graphic>
          <a:graphicData uri="http://schemas.openxmlformats.org/presentationml/2006/ole">
            <mc:AlternateContent xmlns:mc="http://schemas.openxmlformats.org/markup-compatibility/2006">
              <mc:Choice xmlns:v="urn:schemas-microsoft-com:vml" Requires="v">
                <p:oleObj spid="_x0000_s143620" name="SPW 12.0 Graph" r:id="rId4" imgW="5543643" imgH="4352986" progId="SigmaPlotGraphicObject.11">
                  <p:embed/>
                </p:oleObj>
              </mc:Choice>
              <mc:Fallback>
                <p:oleObj name="SPW 12.0 Graph" r:id="rId4" imgW="5543643" imgH="4352986" progId="SigmaPlotGraphicObject.11">
                  <p:embed/>
                  <p:pic>
                    <p:nvPicPr>
                      <p:cNvPr id="0" name="Picture 25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0294" y="1143000"/>
                        <a:ext cx="6983413" cy="5483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Title 1"/>
          <p:cNvSpPr>
            <a:spLocks noGrp="1"/>
          </p:cNvSpPr>
          <p:nvPr>
            <p:ph type="title"/>
          </p:nvPr>
        </p:nvSpPr>
        <p:spPr/>
        <p:txBody>
          <a:bodyPr>
            <a:normAutofit/>
          </a:bodyPr>
          <a:lstStyle/>
          <a:p>
            <a:r>
              <a:rPr lang="en-US" sz="3600" dirty="0">
                <a:solidFill>
                  <a:schemeClr val="tx1"/>
                </a:solidFill>
                <a:effectLst>
                  <a:outerShdw blurRad="190500" dist="190500" dir="2700000" algn="tl" rotWithShape="0">
                    <a:srgbClr val="000000">
                      <a:alpha val="65000"/>
                    </a:srgbClr>
                  </a:outerShdw>
                </a:effectLst>
                <a:latin typeface="Tahoma" charset="0"/>
              </a:rPr>
              <a:t>Exploitation </a:t>
            </a:r>
            <a:endParaRPr lang="en-US" sz="3600" dirty="0">
              <a:latin typeface="Tahoma" panose="020B0604030504040204" pitchFamily="34" charset="0"/>
              <a:ea typeface="Tahoma" panose="020B0604030504040204" pitchFamily="34" charset="0"/>
              <a:cs typeface="Tahoma" panose="020B0604030504040204" pitchFamily="34" charset="0"/>
            </a:endParaRPr>
          </a:p>
        </p:txBody>
      </p:sp>
      <p:sp>
        <p:nvSpPr>
          <p:cNvPr id="3" name="Content Placeholder 2"/>
          <p:cNvSpPr>
            <a:spLocks noGrp="1"/>
          </p:cNvSpPr>
          <p:nvPr>
            <p:ph idx="1"/>
          </p:nvPr>
        </p:nvSpPr>
        <p:spPr/>
        <p:txBody>
          <a:bodyPr>
            <a:normAutofit/>
          </a:bodyPr>
          <a:lstStyle/>
          <a:p>
            <a:pPr marL="0" indent="0">
              <a:buClrTx/>
              <a:buNone/>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514350" indent="-514350">
              <a:buClrTx/>
              <a:buFont typeface="+mj-lt"/>
              <a:buAutoNum type="arabicPeriod"/>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514350" indent="-514350">
              <a:buClrTx/>
              <a:buFont typeface="+mj-lt"/>
              <a:buAutoNum type="arabicPeriod"/>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514350" indent="-514350">
              <a:buClrTx/>
              <a:buFont typeface="+mj-lt"/>
              <a:buAutoNum type="arabicPeriod"/>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514350" indent="-514350">
              <a:buClrTx/>
              <a:buFont typeface="+mj-lt"/>
              <a:buAutoNum type="arabicPeriod"/>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514350" indent="-514350">
              <a:buClrTx/>
              <a:buFont typeface="+mj-lt"/>
              <a:buAutoNum type="arabicPeriod"/>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514350" indent="-514350">
              <a:buClrTx/>
              <a:buFont typeface="+mj-lt"/>
              <a:buAutoNum type="arabicPeriod"/>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514350" indent="-514350">
              <a:buClrTx/>
              <a:buFont typeface="+mj-lt"/>
              <a:buAutoNum type="arabicPeriod"/>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514350" indent="-514350">
              <a:buClrTx/>
              <a:buFont typeface="+mj-lt"/>
              <a:buAutoNum type="arabicPeriod"/>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411480" lvl="1" indent="0">
              <a:buClrTx/>
              <a:buSzPct val="100000"/>
              <a:buNone/>
            </a:pPr>
            <a:endParaRPr lang="en-US" sz="2400" dirty="0">
              <a:solidFill>
                <a:schemeClr val="accent1">
                  <a:lumMod val="40000"/>
                  <a:lumOff val="60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endParaRPr>
          </a:p>
        </p:txBody>
      </p:sp>
    </p:spTree>
    <p:extLst>
      <p:ext uri="{BB962C8B-B14F-4D97-AF65-F5344CB8AC3E}">
        <p14:creationId xmlns:p14="http://schemas.microsoft.com/office/powerpoint/2010/main" val="3248004407"/>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aphicFrame>
        <p:nvGraphicFramePr>
          <p:cNvPr id="143372" name="Object 12"/>
          <p:cNvGraphicFramePr>
            <a:graphicFrameLocks noChangeAspect="1"/>
          </p:cNvGraphicFramePr>
          <p:nvPr/>
        </p:nvGraphicFramePr>
        <p:xfrm>
          <a:off x="1080294" y="1143000"/>
          <a:ext cx="6983413" cy="5483225"/>
        </p:xfrm>
        <a:graphic>
          <a:graphicData uri="http://schemas.openxmlformats.org/presentationml/2006/ole">
            <mc:AlternateContent xmlns:mc="http://schemas.openxmlformats.org/markup-compatibility/2006">
              <mc:Choice xmlns:v="urn:schemas-microsoft-com:vml" Requires="v">
                <p:oleObj spid="_x0000_s161017" name="SPW 12.0 Graph" r:id="rId4" imgW="5543643" imgH="4352986" progId="SigmaPlotGraphicObject.11">
                  <p:embed/>
                </p:oleObj>
              </mc:Choice>
              <mc:Fallback>
                <p:oleObj name="SPW 12.0 Graph" r:id="rId4" imgW="5543643" imgH="4352986" progId="SigmaPlotGraphicObject.11">
                  <p:embed/>
                  <p:pic>
                    <p:nvPicPr>
                      <p:cNvPr id="0" name="Picture 24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0294" y="1143000"/>
                        <a:ext cx="6983413" cy="5483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Title 1"/>
          <p:cNvSpPr>
            <a:spLocks noGrp="1"/>
          </p:cNvSpPr>
          <p:nvPr>
            <p:ph type="title"/>
          </p:nvPr>
        </p:nvSpPr>
        <p:spPr/>
        <p:txBody>
          <a:bodyPr>
            <a:normAutofit/>
          </a:bodyPr>
          <a:lstStyle/>
          <a:p>
            <a:r>
              <a:rPr lang="en-US" sz="3600" dirty="0">
                <a:solidFill>
                  <a:schemeClr val="tx1"/>
                </a:solidFill>
                <a:effectLst>
                  <a:outerShdw blurRad="190500" dist="190500" dir="2700000" algn="tl" rotWithShape="0">
                    <a:srgbClr val="000000">
                      <a:alpha val="65000"/>
                    </a:srgbClr>
                  </a:outerShdw>
                </a:effectLst>
                <a:latin typeface="Tahoma" charset="0"/>
              </a:rPr>
              <a:t>Exploitation</a:t>
            </a:r>
            <a:endParaRPr lang="en-US" sz="3600" dirty="0">
              <a:latin typeface="Tahoma" panose="020B0604030504040204" pitchFamily="34" charset="0"/>
              <a:ea typeface="Tahoma" panose="020B0604030504040204" pitchFamily="34" charset="0"/>
              <a:cs typeface="Tahoma" panose="020B0604030504040204" pitchFamily="34" charset="0"/>
            </a:endParaRPr>
          </a:p>
        </p:txBody>
      </p:sp>
      <p:sp>
        <p:nvSpPr>
          <p:cNvPr id="3" name="Content Placeholder 2"/>
          <p:cNvSpPr>
            <a:spLocks noGrp="1"/>
          </p:cNvSpPr>
          <p:nvPr>
            <p:ph idx="1"/>
          </p:nvPr>
        </p:nvSpPr>
        <p:spPr/>
        <p:txBody>
          <a:bodyPr>
            <a:normAutofit/>
          </a:bodyPr>
          <a:lstStyle/>
          <a:p>
            <a:pPr marL="0" indent="0">
              <a:buClrTx/>
              <a:buNone/>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514350" indent="-514350">
              <a:buClrTx/>
              <a:buFont typeface="+mj-lt"/>
              <a:buAutoNum type="arabicPeriod"/>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514350" indent="-514350">
              <a:buClrTx/>
              <a:buFont typeface="+mj-lt"/>
              <a:buAutoNum type="arabicPeriod"/>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514350" indent="-514350">
              <a:buClrTx/>
              <a:buFont typeface="+mj-lt"/>
              <a:buAutoNum type="arabicPeriod"/>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514350" indent="-514350">
              <a:buClrTx/>
              <a:buFont typeface="+mj-lt"/>
              <a:buAutoNum type="arabicPeriod"/>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514350" indent="-514350">
              <a:buClrTx/>
              <a:buFont typeface="+mj-lt"/>
              <a:buAutoNum type="arabicPeriod"/>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514350" indent="-514350">
              <a:buClrTx/>
              <a:buFont typeface="+mj-lt"/>
              <a:buAutoNum type="arabicPeriod"/>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514350" indent="-514350">
              <a:buClrTx/>
              <a:buFont typeface="+mj-lt"/>
              <a:buAutoNum type="arabicPeriod"/>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514350" indent="-514350">
              <a:buClrTx/>
              <a:buFont typeface="+mj-lt"/>
              <a:buAutoNum type="arabicPeriod"/>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411480" lvl="1" indent="0">
              <a:buClrTx/>
              <a:buSzPct val="100000"/>
              <a:buNone/>
            </a:pPr>
            <a:endParaRPr lang="en-US" sz="2400" dirty="0">
              <a:solidFill>
                <a:schemeClr val="accent1">
                  <a:lumMod val="40000"/>
                  <a:lumOff val="60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endParaRPr>
          </a:p>
        </p:txBody>
      </p:sp>
    </p:spTree>
    <p:extLst>
      <p:ext uri="{BB962C8B-B14F-4D97-AF65-F5344CB8AC3E}">
        <p14:creationId xmlns:p14="http://schemas.microsoft.com/office/powerpoint/2010/main" val="3248004407"/>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14729" name="Object 9"/>
          <p:cNvGraphicFramePr>
            <a:graphicFrameLocks noChangeAspect="1"/>
          </p:cNvGraphicFramePr>
          <p:nvPr/>
        </p:nvGraphicFramePr>
        <p:xfrm>
          <a:off x="1371600" y="1143000"/>
          <a:ext cx="6619875" cy="5286375"/>
        </p:xfrm>
        <a:graphic>
          <a:graphicData uri="http://schemas.openxmlformats.org/presentationml/2006/ole">
            <mc:AlternateContent xmlns:mc="http://schemas.openxmlformats.org/markup-compatibility/2006">
              <mc:Choice xmlns:v="urn:schemas-microsoft-com:vml" Requires="v">
                <p:oleObj spid="_x0000_s414736" name="SPW 12.0 Graph" r:id="rId4" imgW="6619736" imgH="5286559" progId="SigmaPlotGraphicObject.11">
                  <p:embed/>
                </p:oleObj>
              </mc:Choice>
              <mc:Fallback>
                <p:oleObj name="SPW 12.0 Graph" r:id="rId4" imgW="6619736" imgH="5286559" progId="SigmaPlotGraphicObject.11">
                  <p:embed/>
                  <p:pic>
                    <p:nvPicPr>
                      <p:cNvPr id="0" name="Picture 1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71600" y="1143000"/>
                        <a:ext cx="6619875" cy="5286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Title 1"/>
          <p:cNvSpPr>
            <a:spLocks noGrp="1"/>
          </p:cNvSpPr>
          <p:nvPr>
            <p:ph type="title"/>
          </p:nvPr>
        </p:nvSpPr>
        <p:spPr/>
        <p:txBody>
          <a:bodyPr>
            <a:normAutofit/>
          </a:bodyPr>
          <a:lstStyle/>
          <a:p>
            <a:r>
              <a:rPr lang="en-US" sz="3600" dirty="0">
                <a:solidFill>
                  <a:schemeClr val="tx1"/>
                </a:solidFill>
                <a:effectLst>
                  <a:outerShdw blurRad="190500" dist="190500" dir="2700000" algn="tl" rotWithShape="0">
                    <a:srgbClr val="000000">
                      <a:alpha val="65000"/>
                    </a:srgbClr>
                  </a:outerShdw>
                </a:effectLst>
                <a:latin typeface="Tahoma" charset="0"/>
              </a:rPr>
              <a:t>Spawning Periodicity 10%</a:t>
            </a:r>
            <a:endParaRPr lang="en-US" sz="3600" dirty="0">
              <a:latin typeface="Tahoma" panose="020B0604030504040204" pitchFamily="34" charset="0"/>
              <a:ea typeface="Tahoma" panose="020B0604030504040204" pitchFamily="34" charset="0"/>
              <a:cs typeface="Tahoma" panose="020B0604030504040204" pitchFamily="34" charset="0"/>
            </a:endParaRPr>
          </a:p>
        </p:txBody>
      </p:sp>
      <p:sp>
        <p:nvSpPr>
          <p:cNvPr id="3" name="Content Placeholder 2"/>
          <p:cNvSpPr>
            <a:spLocks noGrp="1"/>
          </p:cNvSpPr>
          <p:nvPr>
            <p:ph idx="1"/>
          </p:nvPr>
        </p:nvSpPr>
        <p:spPr/>
        <p:txBody>
          <a:bodyPr>
            <a:normAutofit/>
          </a:bodyPr>
          <a:lstStyle/>
          <a:p>
            <a:pPr marL="0" indent="0">
              <a:buClrTx/>
              <a:buNone/>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514350" indent="-514350">
              <a:buClrTx/>
              <a:buFont typeface="+mj-lt"/>
              <a:buAutoNum type="arabicPeriod"/>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514350" indent="-514350">
              <a:buClrTx/>
              <a:buFont typeface="+mj-lt"/>
              <a:buAutoNum type="arabicPeriod"/>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514350" indent="-514350">
              <a:buClrTx/>
              <a:buFont typeface="+mj-lt"/>
              <a:buAutoNum type="arabicPeriod"/>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514350" indent="-514350">
              <a:buClrTx/>
              <a:buFont typeface="+mj-lt"/>
              <a:buAutoNum type="arabicPeriod"/>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514350" indent="-514350">
              <a:buClrTx/>
              <a:buFont typeface="+mj-lt"/>
              <a:buAutoNum type="arabicPeriod"/>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514350" indent="-514350">
              <a:buClrTx/>
              <a:buFont typeface="+mj-lt"/>
              <a:buAutoNum type="arabicPeriod"/>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514350" indent="-514350">
              <a:buClrTx/>
              <a:buFont typeface="+mj-lt"/>
              <a:buAutoNum type="arabicPeriod"/>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514350" indent="-514350">
              <a:buClrTx/>
              <a:buFont typeface="+mj-lt"/>
              <a:buAutoNum type="arabicPeriod"/>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411480" lvl="1" indent="0">
              <a:buClrTx/>
              <a:buSzPct val="100000"/>
              <a:buNone/>
            </a:pPr>
            <a:endParaRPr lang="en-US" sz="2400" dirty="0">
              <a:solidFill>
                <a:schemeClr val="accent1">
                  <a:lumMod val="40000"/>
                  <a:lumOff val="60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endParaRPr>
          </a:p>
        </p:txBody>
      </p:sp>
      <p:sp>
        <p:nvSpPr>
          <p:cNvPr id="4" name="Rectangle 2"/>
          <p:cNvSpPr>
            <a:spLocks noChangeArrowheads="1"/>
          </p:cNvSpPr>
          <p:nvPr/>
        </p:nvSpPr>
        <p:spPr bwMode="auto">
          <a:xfrm>
            <a:off x="90487" y="19812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8" name="Rectangle 7"/>
          <p:cNvSpPr/>
          <p:nvPr/>
        </p:nvSpPr>
        <p:spPr>
          <a:xfrm rot="16200000">
            <a:off x="990600" y="3505200"/>
            <a:ext cx="484428" cy="523220"/>
          </a:xfrm>
          <a:prstGeom prst="rect">
            <a:avLst/>
          </a:prstGeom>
        </p:spPr>
        <p:txBody>
          <a:bodyPr wrap="none">
            <a:spAutoFit/>
          </a:bodyPr>
          <a:lstStyle/>
          <a:p>
            <a:r>
              <a:rPr lang="en-US" sz="2800" i="1" dirty="0" smtClean="0">
                <a:effectLst>
                  <a:outerShdw blurRad="38100" dist="38100" dir="2700000" algn="tl">
                    <a:srgbClr val="000000">
                      <a:alpha val="43137"/>
                    </a:srgbClr>
                  </a:outerShdw>
                </a:effectLst>
                <a:latin typeface="Tahoma" pitchFamily="34" charset="0"/>
                <a:ea typeface="Tahoma" pitchFamily="34" charset="0"/>
                <a:cs typeface="Tahoma" pitchFamily="34" charset="0"/>
                <a:sym typeface="Symbol"/>
              </a:rPr>
              <a:t></a:t>
            </a:r>
            <a:r>
              <a:rPr lang="en-US" i="1" baseline="-25000" dirty="0" smtClean="0">
                <a:effectLst>
                  <a:outerShdw blurRad="38100" dist="38100" dir="2700000" algn="tl">
                    <a:srgbClr val="000000">
                      <a:alpha val="43137"/>
                    </a:srgbClr>
                  </a:outerShdw>
                </a:effectLst>
                <a:latin typeface="Tahoma" pitchFamily="34" charset="0"/>
                <a:ea typeface="Tahoma" pitchFamily="34" charset="0"/>
                <a:cs typeface="Tahoma" pitchFamily="34" charset="0"/>
                <a:sym typeface="Symbol"/>
              </a:rPr>
              <a:t>G</a:t>
            </a:r>
            <a:endParaRPr lang="en-US" baseline="-25000" dirty="0"/>
          </a:p>
        </p:txBody>
      </p:sp>
    </p:spTree>
    <p:extLst>
      <p:ext uri="{BB962C8B-B14F-4D97-AF65-F5344CB8AC3E}">
        <p14:creationId xmlns:p14="http://schemas.microsoft.com/office/powerpoint/2010/main" val="198630882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30086" name="Object 6"/>
          <p:cNvGraphicFramePr>
            <a:graphicFrameLocks noChangeAspect="1"/>
          </p:cNvGraphicFramePr>
          <p:nvPr/>
        </p:nvGraphicFramePr>
        <p:xfrm>
          <a:off x="1371600" y="1143000"/>
          <a:ext cx="6619875" cy="5286375"/>
        </p:xfrm>
        <a:graphic>
          <a:graphicData uri="http://schemas.openxmlformats.org/presentationml/2006/ole">
            <mc:AlternateContent xmlns:mc="http://schemas.openxmlformats.org/markup-compatibility/2006">
              <mc:Choice xmlns:v="urn:schemas-microsoft-com:vml" Requires="v">
                <p:oleObj spid="_x0000_s430093" name="SPW 12.0 Graph" r:id="rId4" imgW="6619736" imgH="5286559" progId="SigmaPlotGraphicObject.11">
                  <p:embed/>
                </p:oleObj>
              </mc:Choice>
              <mc:Fallback>
                <p:oleObj name="SPW 12.0 Graph" r:id="rId4" imgW="6619736" imgH="5286559" progId="SigmaPlotGraphicObject.11">
                  <p:embed/>
                  <p:pic>
                    <p:nvPicPr>
                      <p:cNvPr id="0" name="Picture 1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71600" y="1143000"/>
                        <a:ext cx="6619875" cy="5286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Title 1"/>
          <p:cNvSpPr>
            <a:spLocks noGrp="1"/>
          </p:cNvSpPr>
          <p:nvPr>
            <p:ph type="title"/>
          </p:nvPr>
        </p:nvSpPr>
        <p:spPr/>
        <p:txBody>
          <a:bodyPr>
            <a:normAutofit/>
          </a:bodyPr>
          <a:lstStyle/>
          <a:p>
            <a:r>
              <a:rPr lang="en-US" sz="3600" dirty="0">
                <a:solidFill>
                  <a:schemeClr val="tx1"/>
                </a:solidFill>
                <a:effectLst>
                  <a:outerShdw blurRad="190500" dist="190500" dir="2700000" algn="tl" rotWithShape="0">
                    <a:srgbClr val="000000">
                      <a:alpha val="65000"/>
                    </a:srgbClr>
                  </a:outerShdw>
                </a:effectLst>
                <a:latin typeface="Tahoma" charset="0"/>
              </a:rPr>
              <a:t>Spawning Periodicity 10%</a:t>
            </a:r>
            <a:endParaRPr lang="en-US" sz="3600" dirty="0">
              <a:latin typeface="Tahoma" panose="020B0604030504040204" pitchFamily="34" charset="0"/>
              <a:ea typeface="Tahoma" panose="020B0604030504040204" pitchFamily="34" charset="0"/>
              <a:cs typeface="Tahoma" panose="020B0604030504040204" pitchFamily="34" charset="0"/>
            </a:endParaRPr>
          </a:p>
        </p:txBody>
      </p:sp>
      <p:sp>
        <p:nvSpPr>
          <p:cNvPr id="3" name="Content Placeholder 2"/>
          <p:cNvSpPr>
            <a:spLocks noGrp="1"/>
          </p:cNvSpPr>
          <p:nvPr>
            <p:ph idx="1"/>
          </p:nvPr>
        </p:nvSpPr>
        <p:spPr/>
        <p:txBody>
          <a:bodyPr>
            <a:normAutofit/>
          </a:bodyPr>
          <a:lstStyle/>
          <a:p>
            <a:pPr marL="0" indent="0">
              <a:buClrTx/>
              <a:buNone/>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514350" indent="-514350">
              <a:buClrTx/>
              <a:buFont typeface="+mj-lt"/>
              <a:buAutoNum type="arabicPeriod"/>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514350" indent="-514350">
              <a:buClrTx/>
              <a:buFont typeface="+mj-lt"/>
              <a:buAutoNum type="arabicPeriod"/>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514350" indent="-514350">
              <a:buClrTx/>
              <a:buFont typeface="+mj-lt"/>
              <a:buAutoNum type="arabicPeriod"/>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514350" indent="-514350">
              <a:buClrTx/>
              <a:buFont typeface="+mj-lt"/>
              <a:buAutoNum type="arabicPeriod"/>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514350" indent="-514350">
              <a:buClrTx/>
              <a:buFont typeface="+mj-lt"/>
              <a:buAutoNum type="arabicPeriod"/>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514350" indent="-514350">
              <a:buClrTx/>
              <a:buFont typeface="+mj-lt"/>
              <a:buAutoNum type="arabicPeriod"/>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514350" indent="-514350">
              <a:buClrTx/>
              <a:buFont typeface="+mj-lt"/>
              <a:buAutoNum type="arabicPeriod"/>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514350" indent="-514350">
              <a:buClrTx/>
              <a:buFont typeface="+mj-lt"/>
              <a:buAutoNum type="arabicPeriod"/>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411480" lvl="1" indent="0">
              <a:buClrTx/>
              <a:buSzPct val="100000"/>
              <a:buNone/>
            </a:pPr>
            <a:endParaRPr lang="en-US" sz="2400" dirty="0">
              <a:solidFill>
                <a:schemeClr val="accent1">
                  <a:lumMod val="40000"/>
                  <a:lumOff val="60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endParaRPr>
          </a:p>
        </p:txBody>
      </p:sp>
      <p:sp>
        <p:nvSpPr>
          <p:cNvPr id="4" name="Rectangle 2"/>
          <p:cNvSpPr>
            <a:spLocks noChangeArrowheads="1"/>
          </p:cNvSpPr>
          <p:nvPr/>
        </p:nvSpPr>
        <p:spPr bwMode="auto">
          <a:xfrm>
            <a:off x="90487" y="19812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8" name="Rectangle 7"/>
          <p:cNvSpPr/>
          <p:nvPr/>
        </p:nvSpPr>
        <p:spPr>
          <a:xfrm rot="16200000">
            <a:off x="990600" y="3505200"/>
            <a:ext cx="484428" cy="523220"/>
          </a:xfrm>
          <a:prstGeom prst="rect">
            <a:avLst/>
          </a:prstGeom>
        </p:spPr>
        <p:txBody>
          <a:bodyPr wrap="none">
            <a:spAutoFit/>
          </a:bodyPr>
          <a:lstStyle/>
          <a:p>
            <a:r>
              <a:rPr lang="en-US" sz="2800" i="1" dirty="0" smtClean="0">
                <a:effectLst>
                  <a:outerShdw blurRad="38100" dist="38100" dir="2700000" algn="tl">
                    <a:srgbClr val="000000">
                      <a:alpha val="43137"/>
                    </a:srgbClr>
                  </a:outerShdw>
                </a:effectLst>
                <a:latin typeface="Tahoma" pitchFamily="34" charset="0"/>
                <a:ea typeface="Tahoma" pitchFamily="34" charset="0"/>
                <a:cs typeface="Tahoma" pitchFamily="34" charset="0"/>
                <a:sym typeface="Symbol"/>
              </a:rPr>
              <a:t></a:t>
            </a:r>
            <a:r>
              <a:rPr lang="en-US" i="1" baseline="-25000" dirty="0" smtClean="0">
                <a:effectLst>
                  <a:outerShdw blurRad="38100" dist="38100" dir="2700000" algn="tl">
                    <a:srgbClr val="000000">
                      <a:alpha val="43137"/>
                    </a:srgbClr>
                  </a:outerShdw>
                </a:effectLst>
                <a:latin typeface="Tahoma" pitchFamily="34" charset="0"/>
                <a:ea typeface="Tahoma" pitchFamily="34" charset="0"/>
                <a:cs typeface="Tahoma" pitchFamily="34" charset="0"/>
                <a:sym typeface="Symbol"/>
              </a:rPr>
              <a:t>G</a:t>
            </a:r>
            <a:endParaRPr lang="en-US" baseline="-25000" dirty="0"/>
          </a:p>
        </p:txBody>
      </p:sp>
    </p:spTree>
    <p:extLst>
      <p:ext uri="{BB962C8B-B14F-4D97-AF65-F5344CB8AC3E}">
        <p14:creationId xmlns:p14="http://schemas.microsoft.com/office/powerpoint/2010/main" val="198630882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49542" name="Object 6"/>
          <p:cNvGraphicFramePr>
            <a:graphicFrameLocks noChangeAspect="1"/>
          </p:cNvGraphicFramePr>
          <p:nvPr/>
        </p:nvGraphicFramePr>
        <p:xfrm>
          <a:off x="1371600" y="1143000"/>
          <a:ext cx="6619875" cy="5286375"/>
        </p:xfrm>
        <a:graphic>
          <a:graphicData uri="http://schemas.openxmlformats.org/presentationml/2006/ole">
            <mc:AlternateContent xmlns:mc="http://schemas.openxmlformats.org/markup-compatibility/2006">
              <mc:Choice xmlns:v="urn:schemas-microsoft-com:vml" Requires="v">
                <p:oleObj spid="_x0000_s449544" name="SPW 12.0 Graph" r:id="rId4" imgW="6619736" imgH="5286559" progId="SigmaPlotGraphicObject.11">
                  <p:embed/>
                </p:oleObj>
              </mc:Choice>
              <mc:Fallback>
                <p:oleObj name="SPW 12.0 Graph" r:id="rId4" imgW="6619736" imgH="5286559" progId="SigmaPlotGraphicObject.11">
                  <p:embed/>
                  <p:pic>
                    <p:nvPicPr>
                      <p:cNvPr id="0"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71600" y="1143000"/>
                        <a:ext cx="6619875" cy="5286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Title 1"/>
          <p:cNvSpPr>
            <a:spLocks noGrp="1"/>
          </p:cNvSpPr>
          <p:nvPr>
            <p:ph type="title"/>
          </p:nvPr>
        </p:nvSpPr>
        <p:spPr/>
        <p:txBody>
          <a:bodyPr>
            <a:normAutofit/>
          </a:bodyPr>
          <a:lstStyle/>
          <a:p>
            <a:r>
              <a:rPr lang="en-US" sz="3600" dirty="0">
                <a:solidFill>
                  <a:schemeClr val="tx1"/>
                </a:solidFill>
                <a:effectLst>
                  <a:outerShdw blurRad="190500" dist="190500" dir="2700000" algn="tl" rotWithShape="0">
                    <a:srgbClr val="000000">
                      <a:alpha val="65000"/>
                    </a:srgbClr>
                  </a:outerShdw>
                </a:effectLst>
                <a:latin typeface="Tahoma" charset="0"/>
              </a:rPr>
              <a:t>Spawning Periodicity </a:t>
            </a:r>
            <a:r>
              <a:rPr lang="en-US" sz="3600" dirty="0" smtClean="0">
                <a:solidFill>
                  <a:schemeClr val="tx1"/>
                </a:solidFill>
                <a:effectLst>
                  <a:outerShdw blurRad="190500" dist="190500" dir="2700000" algn="tl" rotWithShape="0">
                    <a:srgbClr val="000000">
                      <a:alpha val="65000"/>
                    </a:srgbClr>
                  </a:outerShdw>
                </a:effectLst>
                <a:latin typeface="Tahoma" charset="0"/>
              </a:rPr>
              <a:t>15%</a:t>
            </a:r>
            <a:endParaRPr lang="en-US" sz="3600" dirty="0">
              <a:latin typeface="Tahoma" panose="020B0604030504040204" pitchFamily="34" charset="0"/>
              <a:ea typeface="Tahoma" panose="020B0604030504040204" pitchFamily="34" charset="0"/>
              <a:cs typeface="Tahoma" panose="020B0604030504040204" pitchFamily="34" charset="0"/>
            </a:endParaRPr>
          </a:p>
        </p:txBody>
      </p:sp>
      <p:sp>
        <p:nvSpPr>
          <p:cNvPr id="3" name="Content Placeholder 2"/>
          <p:cNvSpPr>
            <a:spLocks noGrp="1"/>
          </p:cNvSpPr>
          <p:nvPr>
            <p:ph idx="1"/>
          </p:nvPr>
        </p:nvSpPr>
        <p:spPr/>
        <p:txBody>
          <a:bodyPr>
            <a:normAutofit/>
          </a:bodyPr>
          <a:lstStyle/>
          <a:p>
            <a:pPr marL="0" indent="0">
              <a:buClrTx/>
              <a:buNone/>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514350" indent="-514350">
              <a:buClrTx/>
              <a:buFont typeface="+mj-lt"/>
              <a:buAutoNum type="arabicPeriod"/>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514350" indent="-514350">
              <a:buClrTx/>
              <a:buFont typeface="+mj-lt"/>
              <a:buAutoNum type="arabicPeriod"/>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514350" indent="-514350">
              <a:buClrTx/>
              <a:buFont typeface="+mj-lt"/>
              <a:buAutoNum type="arabicPeriod"/>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514350" indent="-514350">
              <a:buClrTx/>
              <a:buFont typeface="+mj-lt"/>
              <a:buAutoNum type="arabicPeriod"/>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514350" indent="-514350">
              <a:buClrTx/>
              <a:buFont typeface="+mj-lt"/>
              <a:buAutoNum type="arabicPeriod"/>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514350" indent="-514350">
              <a:buClrTx/>
              <a:buFont typeface="+mj-lt"/>
              <a:buAutoNum type="arabicPeriod"/>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514350" indent="-514350">
              <a:buClrTx/>
              <a:buFont typeface="+mj-lt"/>
              <a:buAutoNum type="arabicPeriod"/>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514350" indent="-514350">
              <a:buClrTx/>
              <a:buFont typeface="+mj-lt"/>
              <a:buAutoNum type="arabicPeriod"/>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411480" lvl="1" indent="0">
              <a:buClrTx/>
              <a:buSzPct val="100000"/>
              <a:buNone/>
            </a:pPr>
            <a:endParaRPr lang="en-US" sz="2400" dirty="0">
              <a:solidFill>
                <a:schemeClr val="accent1">
                  <a:lumMod val="40000"/>
                  <a:lumOff val="60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endParaRPr>
          </a:p>
        </p:txBody>
      </p:sp>
      <p:sp>
        <p:nvSpPr>
          <p:cNvPr id="4" name="Rectangle 2"/>
          <p:cNvSpPr>
            <a:spLocks noChangeArrowheads="1"/>
          </p:cNvSpPr>
          <p:nvPr/>
        </p:nvSpPr>
        <p:spPr bwMode="auto">
          <a:xfrm>
            <a:off x="90487" y="19812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8" name="Rectangle 7"/>
          <p:cNvSpPr/>
          <p:nvPr/>
        </p:nvSpPr>
        <p:spPr>
          <a:xfrm rot="16200000">
            <a:off x="990600" y="3505200"/>
            <a:ext cx="484428" cy="523220"/>
          </a:xfrm>
          <a:prstGeom prst="rect">
            <a:avLst/>
          </a:prstGeom>
        </p:spPr>
        <p:txBody>
          <a:bodyPr wrap="none">
            <a:spAutoFit/>
          </a:bodyPr>
          <a:lstStyle/>
          <a:p>
            <a:r>
              <a:rPr lang="en-US" sz="2800" i="1" dirty="0" smtClean="0">
                <a:effectLst>
                  <a:outerShdw blurRad="38100" dist="38100" dir="2700000" algn="tl">
                    <a:srgbClr val="000000">
                      <a:alpha val="43137"/>
                    </a:srgbClr>
                  </a:outerShdw>
                </a:effectLst>
                <a:latin typeface="Tahoma" pitchFamily="34" charset="0"/>
                <a:ea typeface="Tahoma" pitchFamily="34" charset="0"/>
                <a:cs typeface="Tahoma" pitchFamily="34" charset="0"/>
                <a:sym typeface="Symbol"/>
              </a:rPr>
              <a:t></a:t>
            </a:r>
            <a:r>
              <a:rPr lang="en-US" i="1" baseline="-25000" dirty="0" smtClean="0">
                <a:effectLst>
                  <a:outerShdw blurRad="38100" dist="38100" dir="2700000" algn="tl">
                    <a:srgbClr val="000000">
                      <a:alpha val="43137"/>
                    </a:srgbClr>
                  </a:outerShdw>
                </a:effectLst>
                <a:latin typeface="Tahoma" pitchFamily="34" charset="0"/>
                <a:ea typeface="Tahoma" pitchFamily="34" charset="0"/>
                <a:cs typeface="Tahoma" pitchFamily="34" charset="0"/>
                <a:sym typeface="Symbol"/>
              </a:rPr>
              <a:t>G</a:t>
            </a:r>
            <a:endParaRPr lang="en-US" baseline="-25000" dirty="0"/>
          </a:p>
        </p:txBody>
      </p:sp>
    </p:spTree>
    <p:extLst>
      <p:ext uri="{BB962C8B-B14F-4D97-AF65-F5344CB8AC3E}">
        <p14:creationId xmlns:p14="http://schemas.microsoft.com/office/powerpoint/2010/main" val="198630882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50563" name="Object 3"/>
          <p:cNvGraphicFramePr>
            <a:graphicFrameLocks noChangeAspect="1"/>
          </p:cNvGraphicFramePr>
          <p:nvPr/>
        </p:nvGraphicFramePr>
        <p:xfrm>
          <a:off x="1371600" y="1143000"/>
          <a:ext cx="6619875" cy="5286375"/>
        </p:xfrm>
        <a:graphic>
          <a:graphicData uri="http://schemas.openxmlformats.org/presentationml/2006/ole">
            <mc:AlternateContent xmlns:mc="http://schemas.openxmlformats.org/markup-compatibility/2006">
              <mc:Choice xmlns:v="urn:schemas-microsoft-com:vml" Requires="v">
                <p:oleObj spid="_x0000_s450565" name="SPW 12.0 Graph" r:id="rId4" imgW="6619736" imgH="5286559" progId="SigmaPlotGraphicObject.11">
                  <p:embed/>
                </p:oleObj>
              </mc:Choice>
              <mc:Fallback>
                <p:oleObj name="SPW 12.0 Graph" r:id="rId4" imgW="6619736" imgH="5286559" progId="SigmaPlotGraphicObject.11">
                  <p:embed/>
                  <p:pic>
                    <p:nvPicPr>
                      <p:cNvPr id="0"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71600" y="1143000"/>
                        <a:ext cx="6619875" cy="5286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Title 1"/>
          <p:cNvSpPr>
            <a:spLocks noGrp="1"/>
          </p:cNvSpPr>
          <p:nvPr>
            <p:ph type="title"/>
          </p:nvPr>
        </p:nvSpPr>
        <p:spPr/>
        <p:txBody>
          <a:bodyPr>
            <a:normAutofit/>
          </a:bodyPr>
          <a:lstStyle/>
          <a:p>
            <a:r>
              <a:rPr lang="en-US" sz="3600" dirty="0">
                <a:solidFill>
                  <a:schemeClr val="tx1"/>
                </a:solidFill>
                <a:effectLst>
                  <a:outerShdw blurRad="190500" dist="190500" dir="2700000" algn="tl" rotWithShape="0">
                    <a:srgbClr val="000000">
                      <a:alpha val="65000"/>
                    </a:srgbClr>
                  </a:outerShdw>
                </a:effectLst>
                <a:latin typeface="Tahoma" charset="0"/>
              </a:rPr>
              <a:t>Spawning Periodicity </a:t>
            </a:r>
            <a:r>
              <a:rPr lang="en-US" sz="3600" dirty="0" smtClean="0">
                <a:solidFill>
                  <a:schemeClr val="tx1"/>
                </a:solidFill>
                <a:effectLst>
                  <a:outerShdw blurRad="190500" dist="190500" dir="2700000" algn="tl" rotWithShape="0">
                    <a:srgbClr val="000000">
                      <a:alpha val="65000"/>
                    </a:srgbClr>
                  </a:outerShdw>
                </a:effectLst>
                <a:latin typeface="Tahoma" charset="0"/>
              </a:rPr>
              <a:t>15%</a:t>
            </a:r>
            <a:endParaRPr lang="en-US" sz="3600" dirty="0">
              <a:latin typeface="Tahoma" panose="020B0604030504040204" pitchFamily="34" charset="0"/>
              <a:ea typeface="Tahoma" panose="020B0604030504040204" pitchFamily="34" charset="0"/>
              <a:cs typeface="Tahoma" panose="020B0604030504040204" pitchFamily="34" charset="0"/>
            </a:endParaRPr>
          </a:p>
        </p:txBody>
      </p:sp>
      <p:sp>
        <p:nvSpPr>
          <p:cNvPr id="3" name="Content Placeholder 2"/>
          <p:cNvSpPr>
            <a:spLocks noGrp="1"/>
          </p:cNvSpPr>
          <p:nvPr>
            <p:ph idx="1"/>
          </p:nvPr>
        </p:nvSpPr>
        <p:spPr/>
        <p:txBody>
          <a:bodyPr>
            <a:normAutofit/>
          </a:bodyPr>
          <a:lstStyle/>
          <a:p>
            <a:pPr marL="0" indent="0">
              <a:buClrTx/>
              <a:buNone/>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514350" indent="-514350">
              <a:buClrTx/>
              <a:buFont typeface="+mj-lt"/>
              <a:buAutoNum type="arabicPeriod"/>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514350" indent="-514350">
              <a:buClrTx/>
              <a:buFont typeface="+mj-lt"/>
              <a:buAutoNum type="arabicPeriod"/>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514350" indent="-514350">
              <a:buClrTx/>
              <a:buFont typeface="+mj-lt"/>
              <a:buAutoNum type="arabicPeriod"/>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514350" indent="-514350">
              <a:buClrTx/>
              <a:buFont typeface="+mj-lt"/>
              <a:buAutoNum type="arabicPeriod"/>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514350" indent="-514350">
              <a:buClrTx/>
              <a:buFont typeface="+mj-lt"/>
              <a:buAutoNum type="arabicPeriod"/>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514350" indent="-514350">
              <a:buClrTx/>
              <a:buFont typeface="+mj-lt"/>
              <a:buAutoNum type="arabicPeriod"/>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514350" indent="-514350">
              <a:buClrTx/>
              <a:buFont typeface="+mj-lt"/>
              <a:buAutoNum type="arabicPeriod"/>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514350" indent="-514350">
              <a:buClrTx/>
              <a:buFont typeface="+mj-lt"/>
              <a:buAutoNum type="arabicPeriod"/>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411480" lvl="1" indent="0">
              <a:buClrTx/>
              <a:buSzPct val="100000"/>
              <a:buNone/>
            </a:pPr>
            <a:endParaRPr lang="en-US" sz="2400" dirty="0">
              <a:solidFill>
                <a:schemeClr val="accent1">
                  <a:lumMod val="40000"/>
                  <a:lumOff val="60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endParaRPr>
          </a:p>
        </p:txBody>
      </p:sp>
      <p:sp>
        <p:nvSpPr>
          <p:cNvPr id="4" name="Rectangle 2"/>
          <p:cNvSpPr>
            <a:spLocks noChangeArrowheads="1"/>
          </p:cNvSpPr>
          <p:nvPr/>
        </p:nvSpPr>
        <p:spPr bwMode="auto">
          <a:xfrm>
            <a:off x="90487" y="19812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8" name="Rectangle 7"/>
          <p:cNvSpPr/>
          <p:nvPr/>
        </p:nvSpPr>
        <p:spPr>
          <a:xfrm rot="16200000">
            <a:off x="990600" y="3505200"/>
            <a:ext cx="484428" cy="523220"/>
          </a:xfrm>
          <a:prstGeom prst="rect">
            <a:avLst/>
          </a:prstGeom>
        </p:spPr>
        <p:txBody>
          <a:bodyPr wrap="none">
            <a:spAutoFit/>
          </a:bodyPr>
          <a:lstStyle/>
          <a:p>
            <a:r>
              <a:rPr lang="en-US" sz="2800" i="1" dirty="0" smtClean="0">
                <a:effectLst>
                  <a:outerShdw blurRad="38100" dist="38100" dir="2700000" algn="tl">
                    <a:srgbClr val="000000">
                      <a:alpha val="43137"/>
                    </a:srgbClr>
                  </a:outerShdw>
                </a:effectLst>
                <a:latin typeface="Tahoma" pitchFamily="34" charset="0"/>
                <a:ea typeface="Tahoma" pitchFamily="34" charset="0"/>
                <a:cs typeface="Tahoma" pitchFamily="34" charset="0"/>
                <a:sym typeface="Symbol"/>
              </a:rPr>
              <a:t></a:t>
            </a:r>
            <a:r>
              <a:rPr lang="en-US" i="1" baseline="-25000" dirty="0" smtClean="0">
                <a:effectLst>
                  <a:outerShdw blurRad="38100" dist="38100" dir="2700000" algn="tl">
                    <a:srgbClr val="000000">
                      <a:alpha val="43137"/>
                    </a:srgbClr>
                  </a:outerShdw>
                </a:effectLst>
                <a:latin typeface="Tahoma" pitchFamily="34" charset="0"/>
                <a:ea typeface="Tahoma" pitchFamily="34" charset="0"/>
                <a:cs typeface="Tahoma" pitchFamily="34" charset="0"/>
                <a:sym typeface="Symbol"/>
              </a:rPr>
              <a:t>G</a:t>
            </a:r>
            <a:endParaRPr lang="en-US" baseline="-25000" dirty="0"/>
          </a:p>
        </p:txBody>
      </p:sp>
    </p:spTree>
    <p:extLst>
      <p:ext uri="{BB962C8B-B14F-4D97-AF65-F5344CB8AC3E}">
        <p14:creationId xmlns:p14="http://schemas.microsoft.com/office/powerpoint/2010/main" val="198630882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51587" name="Object 3"/>
          <p:cNvGraphicFramePr>
            <a:graphicFrameLocks noChangeAspect="1"/>
          </p:cNvGraphicFramePr>
          <p:nvPr/>
        </p:nvGraphicFramePr>
        <p:xfrm>
          <a:off x="1371600" y="1143000"/>
          <a:ext cx="6619875" cy="5286375"/>
        </p:xfrm>
        <a:graphic>
          <a:graphicData uri="http://schemas.openxmlformats.org/presentationml/2006/ole">
            <mc:AlternateContent xmlns:mc="http://schemas.openxmlformats.org/markup-compatibility/2006">
              <mc:Choice xmlns:v="urn:schemas-microsoft-com:vml" Requires="v">
                <p:oleObj spid="_x0000_s451589" name="SPW 12.0 Graph" r:id="rId4" imgW="6619736" imgH="5286559" progId="SigmaPlotGraphicObject.11">
                  <p:embed/>
                </p:oleObj>
              </mc:Choice>
              <mc:Fallback>
                <p:oleObj name="SPW 12.0 Graph" r:id="rId4" imgW="6619736" imgH="5286559" progId="SigmaPlotGraphicObject.11">
                  <p:embed/>
                  <p:pic>
                    <p:nvPicPr>
                      <p:cNvPr id="0"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71600" y="1143000"/>
                        <a:ext cx="6619875" cy="5286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Title 1"/>
          <p:cNvSpPr>
            <a:spLocks noGrp="1"/>
          </p:cNvSpPr>
          <p:nvPr>
            <p:ph type="title"/>
          </p:nvPr>
        </p:nvSpPr>
        <p:spPr/>
        <p:txBody>
          <a:bodyPr>
            <a:normAutofit/>
          </a:bodyPr>
          <a:lstStyle/>
          <a:p>
            <a:r>
              <a:rPr lang="en-US" sz="3600" dirty="0">
                <a:solidFill>
                  <a:schemeClr val="tx1"/>
                </a:solidFill>
                <a:effectLst>
                  <a:outerShdw blurRad="190500" dist="190500" dir="2700000" algn="tl" rotWithShape="0">
                    <a:srgbClr val="000000">
                      <a:alpha val="65000"/>
                    </a:srgbClr>
                  </a:outerShdw>
                </a:effectLst>
                <a:latin typeface="Tahoma" charset="0"/>
              </a:rPr>
              <a:t>Spawning Periodicity </a:t>
            </a:r>
            <a:r>
              <a:rPr lang="en-US" sz="3600" dirty="0" smtClean="0">
                <a:solidFill>
                  <a:schemeClr val="tx1"/>
                </a:solidFill>
                <a:effectLst>
                  <a:outerShdw blurRad="190500" dist="190500" dir="2700000" algn="tl" rotWithShape="0">
                    <a:srgbClr val="000000">
                      <a:alpha val="65000"/>
                    </a:srgbClr>
                  </a:outerShdw>
                </a:effectLst>
                <a:latin typeface="Tahoma" charset="0"/>
              </a:rPr>
              <a:t>25%</a:t>
            </a:r>
            <a:endParaRPr lang="en-US" sz="3600" dirty="0">
              <a:latin typeface="Tahoma" panose="020B0604030504040204" pitchFamily="34" charset="0"/>
              <a:ea typeface="Tahoma" panose="020B0604030504040204" pitchFamily="34" charset="0"/>
              <a:cs typeface="Tahoma" panose="020B0604030504040204" pitchFamily="34" charset="0"/>
            </a:endParaRPr>
          </a:p>
        </p:txBody>
      </p:sp>
      <p:sp>
        <p:nvSpPr>
          <p:cNvPr id="3" name="Content Placeholder 2"/>
          <p:cNvSpPr>
            <a:spLocks noGrp="1"/>
          </p:cNvSpPr>
          <p:nvPr>
            <p:ph idx="1"/>
          </p:nvPr>
        </p:nvSpPr>
        <p:spPr/>
        <p:txBody>
          <a:bodyPr>
            <a:normAutofit/>
          </a:bodyPr>
          <a:lstStyle/>
          <a:p>
            <a:pPr marL="0" indent="0">
              <a:buClrTx/>
              <a:buNone/>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514350" indent="-514350">
              <a:buClrTx/>
              <a:buFont typeface="+mj-lt"/>
              <a:buAutoNum type="arabicPeriod"/>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514350" indent="-514350">
              <a:buClrTx/>
              <a:buFont typeface="+mj-lt"/>
              <a:buAutoNum type="arabicPeriod"/>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514350" indent="-514350">
              <a:buClrTx/>
              <a:buFont typeface="+mj-lt"/>
              <a:buAutoNum type="arabicPeriod"/>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514350" indent="-514350">
              <a:buClrTx/>
              <a:buFont typeface="+mj-lt"/>
              <a:buAutoNum type="arabicPeriod"/>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514350" indent="-514350">
              <a:buClrTx/>
              <a:buFont typeface="+mj-lt"/>
              <a:buAutoNum type="arabicPeriod"/>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514350" indent="-514350">
              <a:buClrTx/>
              <a:buFont typeface="+mj-lt"/>
              <a:buAutoNum type="arabicPeriod"/>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514350" indent="-514350">
              <a:buClrTx/>
              <a:buFont typeface="+mj-lt"/>
              <a:buAutoNum type="arabicPeriod"/>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514350" indent="-514350">
              <a:buClrTx/>
              <a:buFont typeface="+mj-lt"/>
              <a:buAutoNum type="arabicPeriod"/>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411480" lvl="1" indent="0">
              <a:buClrTx/>
              <a:buSzPct val="100000"/>
              <a:buNone/>
            </a:pPr>
            <a:endParaRPr lang="en-US" sz="2400" dirty="0">
              <a:solidFill>
                <a:schemeClr val="accent1">
                  <a:lumMod val="40000"/>
                  <a:lumOff val="60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endParaRPr>
          </a:p>
        </p:txBody>
      </p:sp>
      <p:sp>
        <p:nvSpPr>
          <p:cNvPr id="4" name="Rectangle 2"/>
          <p:cNvSpPr>
            <a:spLocks noChangeArrowheads="1"/>
          </p:cNvSpPr>
          <p:nvPr/>
        </p:nvSpPr>
        <p:spPr bwMode="auto">
          <a:xfrm>
            <a:off x="90487" y="19812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8" name="Rectangle 7"/>
          <p:cNvSpPr/>
          <p:nvPr/>
        </p:nvSpPr>
        <p:spPr>
          <a:xfrm rot="16200000">
            <a:off x="990600" y="3505200"/>
            <a:ext cx="484428" cy="523220"/>
          </a:xfrm>
          <a:prstGeom prst="rect">
            <a:avLst/>
          </a:prstGeom>
        </p:spPr>
        <p:txBody>
          <a:bodyPr wrap="none">
            <a:spAutoFit/>
          </a:bodyPr>
          <a:lstStyle/>
          <a:p>
            <a:r>
              <a:rPr lang="en-US" sz="2800" i="1" dirty="0" smtClean="0">
                <a:effectLst>
                  <a:outerShdw blurRad="38100" dist="38100" dir="2700000" algn="tl">
                    <a:srgbClr val="000000">
                      <a:alpha val="43137"/>
                    </a:srgbClr>
                  </a:outerShdw>
                </a:effectLst>
                <a:latin typeface="Tahoma" pitchFamily="34" charset="0"/>
                <a:ea typeface="Tahoma" pitchFamily="34" charset="0"/>
                <a:cs typeface="Tahoma" pitchFamily="34" charset="0"/>
                <a:sym typeface="Symbol"/>
              </a:rPr>
              <a:t></a:t>
            </a:r>
            <a:r>
              <a:rPr lang="en-US" i="1" baseline="-25000" dirty="0" smtClean="0">
                <a:effectLst>
                  <a:outerShdw blurRad="38100" dist="38100" dir="2700000" algn="tl">
                    <a:srgbClr val="000000">
                      <a:alpha val="43137"/>
                    </a:srgbClr>
                  </a:outerShdw>
                </a:effectLst>
                <a:latin typeface="Tahoma" pitchFamily="34" charset="0"/>
                <a:ea typeface="Tahoma" pitchFamily="34" charset="0"/>
                <a:cs typeface="Tahoma" pitchFamily="34" charset="0"/>
                <a:sym typeface="Symbol"/>
              </a:rPr>
              <a:t>G</a:t>
            </a:r>
            <a:endParaRPr lang="en-US" baseline="-25000" dirty="0"/>
          </a:p>
        </p:txBody>
      </p:sp>
    </p:spTree>
    <p:extLst>
      <p:ext uri="{BB962C8B-B14F-4D97-AF65-F5344CB8AC3E}">
        <p14:creationId xmlns:p14="http://schemas.microsoft.com/office/powerpoint/2010/main" val="198630882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2" name="Picture 1"/>
          <p:cNvPicPr>
            <a:picLocks noChangeAspect="1"/>
          </p:cNvPicPr>
          <p:nvPr/>
        </p:nvPicPr>
        <p:blipFill>
          <a:blip r:embed="rId4" cstate="print"/>
          <a:stretch>
            <a:fillRect/>
          </a:stretch>
        </p:blipFill>
        <p:spPr>
          <a:xfrm>
            <a:off x="1537637" y="1093855"/>
            <a:ext cx="10373581" cy="6813064"/>
          </a:xfrm>
          <a:prstGeom prst="rect">
            <a:avLst/>
          </a:prstGeom>
        </p:spPr>
      </p:pic>
      <p:pic>
        <p:nvPicPr>
          <p:cNvPr id="37" name="Picture 36"/>
          <p:cNvPicPr>
            <a:picLocks noChangeAspect="1"/>
          </p:cNvPicPr>
          <p:nvPr/>
        </p:nvPicPr>
        <p:blipFill>
          <a:blip r:embed="rId5" cstate="print">
            <a:clrChange>
              <a:clrFrom>
                <a:srgbClr val="FFFFFF"/>
              </a:clrFrom>
              <a:clrTo>
                <a:srgbClr val="FFFFFF">
                  <a:alpha val="0"/>
                </a:srgbClr>
              </a:clrTo>
            </a:clrChange>
          </a:blip>
          <a:stretch>
            <a:fillRect/>
          </a:stretch>
        </p:blipFill>
        <p:spPr>
          <a:xfrm>
            <a:off x="559221" y="210422"/>
            <a:ext cx="8483732" cy="6372513"/>
          </a:xfrm>
          <a:prstGeom prst="rect">
            <a:avLst/>
          </a:prstGeom>
        </p:spPr>
      </p:pic>
      <p:sp>
        <p:nvSpPr>
          <p:cNvPr id="23" name="Rectangle 22"/>
          <p:cNvSpPr/>
          <p:nvPr/>
        </p:nvSpPr>
        <p:spPr>
          <a:xfrm>
            <a:off x="5666682" y="4136852"/>
            <a:ext cx="317892" cy="370133"/>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6019800" y="3783598"/>
            <a:ext cx="494348" cy="3532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p:cNvSpPr txBox="1"/>
          <p:nvPr/>
        </p:nvSpPr>
        <p:spPr>
          <a:xfrm>
            <a:off x="327761" y="368346"/>
            <a:ext cx="1629613" cy="369332"/>
          </a:xfrm>
          <a:prstGeom prst="rect">
            <a:avLst/>
          </a:prstGeom>
          <a:noFill/>
        </p:spPr>
        <p:txBody>
          <a:bodyPr wrap="none" rtlCol="0">
            <a:spAutoFit/>
          </a:bodyPr>
          <a:lstStyle/>
          <a:p>
            <a:r>
              <a:rPr lang="en-US" dirty="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San Pablo Bay</a:t>
            </a:r>
          </a:p>
        </p:txBody>
      </p:sp>
      <p:sp>
        <p:nvSpPr>
          <p:cNvPr id="26" name="TextBox 25"/>
          <p:cNvSpPr txBox="1"/>
          <p:nvPr/>
        </p:nvSpPr>
        <p:spPr>
          <a:xfrm>
            <a:off x="431668" y="5727250"/>
            <a:ext cx="2844932" cy="369332"/>
          </a:xfrm>
          <a:prstGeom prst="rect">
            <a:avLst/>
          </a:prstGeom>
          <a:noFill/>
        </p:spPr>
        <p:txBody>
          <a:bodyPr wrap="square" rtlCol="0">
            <a:spAutoFit/>
          </a:bodyPr>
          <a:lstStyle/>
          <a:p>
            <a:r>
              <a:rPr lang="en-US" dirty="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San Francisco Bay</a:t>
            </a:r>
          </a:p>
        </p:txBody>
      </p:sp>
      <p:sp>
        <p:nvSpPr>
          <p:cNvPr id="27" name="TextBox 26"/>
          <p:cNvSpPr txBox="1"/>
          <p:nvPr/>
        </p:nvSpPr>
        <p:spPr>
          <a:xfrm>
            <a:off x="3935941" y="1964750"/>
            <a:ext cx="1298304" cy="369332"/>
          </a:xfrm>
          <a:prstGeom prst="rect">
            <a:avLst/>
          </a:prstGeom>
          <a:noFill/>
        </p:spPr>
        <p:txBody>
          <a:bodyPr wrap="none" rtlCol="0">
            <a:spAutoFit/>
          </a:bodyPr>
          <a:lstStyle/>
          <a:p>
            <a:r>
              <a:rPr lang="en-US" dirty="0">
                <a:latin typeface="Tahoma" panose="020B0604030504040204" pitchFamily="34" charset="0"/>
                <a:ea typeface="Tahoma" panose="020B0604030504040204" pitchFamily="34" charset="0"/>
                <a:cs typeface="Tahoma" panose="020B0604030504040204" pitchFamily="34" charset="0"/>
              </a:rPr>
              <a:t>Suisun Bay</a:t>
            </a:r>
          </a:p>
        </p:txBody>
      </p:sp>
      <p:cxnSp>
        <p:nvCxnSpPr>
          <p:cNvPr id="32" name="Straight Arrow Connector 31"/>
          <p:cNvCxnSpPr/>
          <p:nvPr/>
        </p:nvCxnSpPr>
        <p:spPr>
          <a:xfrm flipV="1">
            <a:off x="4585093" y="1283460"/>
            <a:ext cx="298672" cy="66088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rot="20054238">
            <a:off x="6604440" y="424580"/>
            <a:ext cx="1885088" cy="665070"/>
          </a:xfrm>
          <a:prstGeom prst="rect">
            <a:avLst/>
          </a:prstGeom>
          <a:noFill/>
        </p:spPr>
        <p:txBody>
          <a:bodyPr wrap="square" rtlCol="0">
            <a:spAutoFit/>
          </a:bodyPr>
          <a:lstStyle/>
          <a:p>
            <a:pPr algn="ctr"/>
            <a:r>
              <a:rPr lang="en-US" dirty="0">
                <a:latin typeface="Tahoma" panose="020B0604030504040204" pitchFamily="34" charset="0"/>
                <a:ea typeface="Tahoma" panose="020B0604030504040204" pitchFamily="34" charset="0"/>
                <a:cs typeface="Tahoma" panose="020B0604030504040204" pitchFamily="34" charset="0"/>
              </a:rPr>
              <a:t>Sacramento River</a:t>
            </a:r>
          </a:p>
        </p:txBody>
      </p:sp>
      <p:sp>
        <p:nvSpPr>
          <p:cNvPr id="34" name="TextBox 33"/>
          <p:cNvSpPr txBox="1"/>
          <p:nvPr/>
        </p:nvSpPr>
        <p:spPr>
          <a:xfrm rot="20849723">
            <a:off x="6867960" y="1759679"/>
            <a:ext cx="2002279" cy="369332"/>
          </a:xfrm>
          <a:prstGeom prst="rect">
            <a:avLst/>
          </a:prstGeom>
          <a:noFill/>
        </p:spPr>
        <p:txBody>
          <a:bodyPr wrap="none" rtlCol="0">
            <a:spAutoFit/>
          </a:bodyPr>
          <a:lstStyle/>
          <a:p>
            <a:r>
              <a:rPr lang="en-US" dirty="0">
                <a:latin typeface="Tahoma" panose="020B0604030504040204" pitchFamily="34" charset="0"/>
                <a:ea typeface="Tahoma" panose="020B0604030504040204" pitchFamily="34" charset="0"/>
                <a:cs typeface="Tahoma" panose="020B0604030504040204" pitchFamily="34" charset="0"/>
              </a:rPr>
              <a:t>San Joaquin River</a:t>
            </a:r>
          </a:p>
        </p:txBody>
      </p:sp>
      <p:cxnSp>
        <p:nvCxnSpPr>
          <p:cNvPr id="35" name="Straight Arrow Connector 34"/>
          <p:cNvCxnSpPr/>
          <p:nvPr/>
        </p:nvCxnSpPr>
        <p:spPr>
          <a:xfrm>
            <a:off x="1385021" y="737678"/>
            <a:ext cx="305232" cy="46208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flipV="1">
            <a:off x="1705090" y="4506986"/>
            <a:ext cx="797383" cy="122026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5" name="Picture 4"/>
          <p:cNvPicPr>
            <a:picLocks noChangeAspect="1"/>
          </p:cNvPicPr>
          <p:nvPr/>
        </p:nvPicPr>
        <p:blipFill>
          <a:blip r:embed="rId6" cstate="print"/>
          <a:stretch>
            <a:fillRect/>
          </a:stretch>
        </p:blipFill>
        <p:spPr>
          <a:xfrm>
            <a:off x="5745193" y="4222153"/>
            <a:ext cx="366935" cy="278234"/>
          </a:xfrm>
          <a:prstGeom prst="rect">
            <a:avLst/>
          </a:prstGeom>
        </p:spPr>
      </p:pic>
    </p:spTree>
    <p:custDataLst>
      <p:tags r:id="rId1"/>
    </p:custDataLst>
    <p:extLst>
      <p:ext uri="{BB962C8B-B14F-4D97-AF65-F5344CB8AC3E}">
        <p14:creationId xmlns:p14="http://schemas.microsoft.com/office/powerpoint/2010/main" val="19363770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36683"/>
    </mc:Choice>
    <mc:Fallback xmlns="">
      <p:transition spd="slow" advTm="36683"/>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52611" name="Object 3"/>
          <p:cNvGraphicFramePr>
            <a:graphicFrameLocks noChangeAspect="1"/>
          </p:cNvGraphicFramePr>
          <p:nvPr/>
        </p:nvGraphicFramePr>
        <p:xfrm>
          <a:off x="1371600" y="1143000"/>
          <a:ext cx="6619875" cy="5286375"/>
        </p:xfrm>
        <a:graphic>
          <a:graphicData uri="http://schemas.openxmlformats.org/presentationml/2006/ole">
            <mc:AlternateContent xmlns:mc="http://schemas.openxmlformats.org/markup-compatibility/2006">
              <mc:Choice xmlns:v="urn:schemas-microsoft-com:vml" Requires="v">
                <p:oleObj spid="_x0000_s452613" name="SPW 12.0 Graph" r:id="rId4" imgW="6619736" imgH="5286559" progId="SigmaPlotGraphicObject.11">
                  <p:embed/>
                </p:oleObj>
              </mc:Choice>
              <mc:Fallback>
                <p:oleObj name="SPW 12.0 Graph" r:id="rId4" imgW="6619736" imgH="5286559" progId="SigmaPlotGraphicObject.11">
                  <p:embed/>
                  <p:pic>
                    <p:nvPicPr>
                      <p:cNvPr id="0"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71600" y="1143000"/>
                        <a:ext cx="6619875" cy="5286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Title 1"/>
          <p:cNvSpPr>
            <a:spLocks noGrp="1"/>
          </p:cNvSpPr>
          <p:nvPr>
            <p:ph type="title"/>
          </p:nvPr>
        </p:nvSpPr>
        <p:spPr/>
        <p:txBody>
          <a:bodyPr>
            <a:normAutofit/>
          </a:bodyPr>
          <a:lstStyle/>
          <a:p>
            <a:r>
              <a:rPr lang="en-US" sz="3600" dirty="0">
                <a:solidFill>
                  <a:schemeClr val="tx1"/>
                </a:solidFill>
                <a:effectLst>
                  <a:outerShdw blurRad="190500" dist="190500" dir="2700000" algn="tl" rotWithShape="0">
                    <a:srgbClr val="000000">
                      <a:alpha val="65000"/>
                    </a:srgbClr>
                  </a:outerShdw>
                </a:effectLst>
                <a:latin typeface="Tahoma" charset="0"/>
              </a:rPr>
              <a:t>Spawning Periodicity </a:t>
            </a:r>
            <a:r>
              <a:rPr lang="en-US" sz="3600" dirty="0" smtClean="0">
                <a:solidFill>
                  <a:schemeClr val="tx1"/>
                </a:solidFill>
                <a:effectLst>
                  <a:outerShdw blurRad="190500" dist="190500" dir="2700000" algn="tl" rotWithShape="0">
                    <a:srgbClr val="000000">
                      <a:alpha val="65000"/>
                    </a:srgbClr>
                  </a:outerShdw>
                </a:effectLst>
                <a:latin typeface="Tahoma" charset="0"/>
              </a:rPr>
              <a:t>25%</a:t>
            </a:r>
            <a:endParaRPr lang="en-US" sz="3600" dirty="0">
              <a:latin typeface="Tahoma" panose="020B0604030504040204" pitchFamily="34" charset="0"/>
              <a:ea typeface="Tahoma" panose="020B0604030504040204" pitchFamily="34" charset="0"/>
              <a:cs typeface="Tahoma" panose="020B0604030504040204" pitchFamily="34" charset="0"/>
            </a:endParaRPr>
          </a:p>
        </p:txBody>
      </p:sp>
      <p:sp>
        <p:nvSpPr>
          <p:cNvPr id="3" name="Content Placeholder 2"/>
          <p:cNvSpPr>
            <a:spLocks noGrp="1"/>
          </p:cNvSpPr>
          <p:nvPr>
            <p:ph idx="1"/>
          </p:nvPr>
        </p:nvSpPr>
        <p:spPr/>
        <p:txBody>
          <a:bodyPr>
            <a:normAutofit/>
          </a:bodyPr>
          <a:lstStyle/>
          <a:p>
            <a:pPr marL="0" indent="0">
              <a:buClrTx/>
              <a:buNone/>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514350" indent="-514350">
              <a:buClrTx/>
              <a:buFont typeface="+mj-lt"/>
              <a:buAutoNum type="arabicPeriod"/>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514350" indent="-514350">
              <a:buClrTx/>
              <a:buFont typeface="+mj-lt"/>
              <a:buAutoNum type="arabicPeriod"/>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514350" indent="-514350">
              <a:buClrTx/>
              <a:buFont typeface="+mj-lt"/>
              <a:buAutoNum type="arabicPeriod"/>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514350" indent="-514350">
              <a:buClrTx/>
              <a:buFont typeface="+mj-lt"/>
              <a:buAutoNum type="arabicPeriod"/>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514350" indent="-514350">
              <a:buClrTx/>
              <a:buFont typeface="+mj-lt"/>
              <a:buAutoNum type="arabicPeriod"/>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514350" indent="-514350">
              <a:buClrTx/>
              <a:buFont typeface="+mj-lt"/>
              <a:buAutoNum type="arabicPeriod"/>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514350" indent="-514350">
              <a:buClrTx/>
              <a:buFont typeface="+mj-lt"/>
              <a:buAutoNum type="arabicPeriod"/>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514350" indent="-514350">
              <a:buClrTx/>
              <a:buFont typeface="+mj-lt"/>
              <a:buAutoNum type="arabicPeriod"/>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411480" lvl="1" indent="0">
              <a:buClrTx/>
              <a:buSzPct val="100000"/>
              <a:buNone/>
            </a:pPr>
            <a:endParaRPr lang="en-US" sz="2400" dirty="0">
              <a:solidFill>
                <a:schemeClr val="accent1">
                  <a:lumMod val="40000"/>
                  <a:lumOff val="60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endParaRPr>
          </a:p>
        </p:txBody>
      </p:sp>
      <p:sp>
        <p:nvSpPr>
          <p:cNvPr id="4" name="Rectangle 2"/>
          <p:cNvSpPr>
            <a:spLocks noChangeArrowheads="1"/>
          </p:cNvSpPr>
          <p:nvPr/>
        </p:nvSpPr>
        <p:spPr bwMode="auto">
          <a:xfrm>
            <a:off x="90487" y="19812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8" name="Rectangle 7"/>
          <p:cNvSpPr/>
          <p:nvPr/>
        </p:nvSpPr>
        <p:spPr>
          <a:xfrm rot="16200000">
            <a:off x="990600" y="3505200"/>
            <a:ext cx="484428" cy="523220"/>
          </a:xfrm>
          <a:prstGeom prst="rect">
            <a:avLst/>
          </a:prstGeom>
        </p:spPr>
        <p:txBody>
          <a:bodyPr wrap="none">
            <a:spAutoFit/>
          </a:bodyPr>
          <a:lstStyle/>
          <a:p>
            <a:r>
              <a:rPr lang="en-US" sz="2800" i="1" dirty="0" smtClean="0">
                <a:effectLst>
                  <a:outerShdw blurRad="38100" dist="38100" dir="2700000" algn="tl">
                    <a:srgbClr val="000000">
                      <a:alpha val="43137"/>
                    </a:srgbClr>
                  </a:outerShdw>
                </a:effectLst>
                <a:latin typeface="Tahoma" pitchFamily="34" charset="0"/>
                <a:ea typeface="Tahoma" pitchFamily="34" charset="0"/>
                <a:cs typeface="Tahoma" pitchFamily="34" charset="0"/>
                <a:sym typeface="Symbol"/>
              </a:rPr>
              <a:t></a:t>
            </a:r>
            <a:r>
              <a:rPr lang="en-US" i="1" baseline="-25000" dirty="0" smtClean="0">
                <a:effectLst>
                  <a:outerShdw blurRad="38100" dist="38100" dir="2700000" algn="tl">
                    <a:srgbClr val="000000">
                      <a:alpha val="43137"/>
                    </a:srgbClr>
                  </a:outerShdw>
                </a:effectLst>
                <a:latin typeface="Tahoma" pitchFamily="34" charset="0"/>
                <a:ea typeface="Tahoma" pitchFamily="34" charset="0"/>
                <a:cs typeface="Tahoma" pitchFamily="34" charset="0"/>
                <a:sym typeface="Symbol"/>
              </a:rPr>
              <a:t>G</a:t>
            </a:r>
            <a:endParaRPr lang="en-US" baseline="-25000" dirty="0"/>
          </a:p>
        </p:txBody>
      </p:sp>
    </p:spTree>
    <p:extLst>
      <p:ext uri="{BB962C8B-B14F-4D97-AF65-F5344CB8AC3E}">
        <p14:creationId xmlns:p14="http://schemas.microsoft.com/office/powerpoint/2010/main" val="198630882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solidFill>
                  <a:schemeClr val="tx1"/>
                </a:solidFill>
                <a:effectLst>
                  <a:outerShdw blurRad="190500" dist="190500" dir="2700000" algn="tl" rotWithShape="0">
                    <a:srgbClr val="000000">
                      <a:alpha val="65000"/>
                    </a:srgbClr>
                  </a:outerShdw>
                </a:effectLst>
                <a:latin typeface="Tahoma" charset="0"/>
              </a:rPr>
              <a:t>Elasticity </a:t>
            </a:r>
            <a:r>
              <a:rPr lang="en-US" sz="3600" dirty="0" smtClean="0">
                <a:solidFill>
                  <a:schemeClr val="tx1"/>
                </a:solidFill>
                <a:effectLst>
                  <a:outerShdw blurRad="190500" dist="190500" dir="2700000" algn="tl" rotWithShape="0">
                    <a:srgbClr val="000000">
                      <a:alpha val="65000"/>
                    </a:srgbClr>
                  </a:outerShdw>
                </a:effectLst>
                <a:latin typeface="Tahoma" charset="0"/>
              </a:rPr>
              <a:t>Analysis</a:t>
            </a:r>
            <a:endParaRPr lang="en-US" sz="3600" dirty="0">
              <a:latin typeface="Tahoma" panose="020B0604030504040204" pitchFamily="34" charset="0"/>
              <a:ea typeface="Tahoma" panose="020B0604030504040204" pitchFamily="34" charset="0"/>
              <a:cs typeface="Tahoma" panose="020B0604030504040204" pitchFamily="34" charset="0"/>
            </a:endParaRPr>
          </a:p>
        </p:txBody>
      </p:sp>
      <p:sp>
        <p:nvSpPr>
          <p:cNvPr id="3" name="Content Placeholder 2"/>
          <p:cNvSpPr>
            <a:spLocks noGrp="1"/>
          </p:cNvSpPr>
          <p:nvPr>
            <p:ph idx="1"/>
          </p:nvPr>
        </p:nvSpPr>
        <p:spPr/>
        <p:txBody>
          <a:bodyPr>
            <a:normAutofit/>
          </a:bodyPr>
          <a:lstStyle/>
          <a:p>
            <a:pPr marL="0" indent="0">
              <a:buClrTx/>
              <a:buNone/>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514350" indent="-514350">
              <a:buClrTx/>
              <a:buFont typeface="+mj-lt"/>
              <a:buAutoNum type="arabicPeriod"/>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514350" indent="-514350">
              <a:buClrTx/>
              <a:buFont typeface="+mj-lt"/>
              <a:buAutoNum type="arabicPeriod"/>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514350" indent="-514350">
              <a:buClrTx/>
              <a:buFont typeface="+mj-lt"/>
              <a:buAutoNum type="arabicPeriod"/>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514350" indent="-514350">
              <a:buClrTx/>
              <a:buFont typeface="+mj-lt"/>
              <a:buAutoNum type="arabicPeriod"/>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514350" indent="-514350">
              <a:buClrTx/>
              <a:buFont typeface="+mj-lt"/>
              <a:buAutoNum type="arabicPeriod"/>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514350" indent="-514350">
              <a:buClrTx/>
              <a:buFont typeface="+mj-lt"/>
              <a:buAutoNum type="arabicPeriod"/>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514350" indent="-514350">
              <a:buClrTx/>
              <a:buFont typeface="+mj-lt"/>
              <a:buAutoNum type="arabicPeriod"/>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514350" indent="-514350">
              <a:buClrTx/>
              <a:buFont typeface="+mj-lt"/>
              <a:buAutoNum type="arabicPeriod"/>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411480" lvl="1" indent="0">
              <a:buClrTx/>
              <a:buSzPct val="100000"/>
              <a:buNone/>
            </a:pPr>
            <a:endParaRPr lang="en-US" sz="2400" dirty="0">
              <a:solidFill>
                <a:schemeClr val="accent1">
                  <a:lumMod val="40000"/>
                  <a:lumOff val="60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endParaRPr>
          </a:p>
        </p:txBody>
      </p:sp>
      <p:sp>
        <p:nvSpPr>
          <p:cNvPr id="4" name="Rectangle 2"/>
          <p:cNvSpPr>
            <a:spLocks noChangeArrowheads="1"/>
          </p:cNvSpPr>
          <p:nvPr/>
        </p:nvSpPr>
        <p:spPr bwMode="auto">
          <a:xfrm>
            <a:off x="90487" y="19812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370742" name="Object 54"/>
          <p:cNvGraphicFramePr>
            <a:graphicFrameLocks noChangeAspect="1"/>
          </p:cNvGraphicFramePr>
          <p:nvPr/>
        </p:nvGraphicFramePr>
        <p:xfrm>
          <a:off x="1083920" y="1295400"/>
          <a:ext cx="6976160" cy="5349961"/>
        </p:xfrm>
        <a:graphic>
          <a:graphicData uri="http://schemas.openxmlformats.org/presentationml/2006/ole">
            <mc:AlternateContent xmlns:mc="http://schemas.openxmlformats.org/markup-compatibility/2006">
              <mc:Choice xmlns:v="urn:schemas-microsoft-com:vml" Requires="v">
                <p:oleObj spid="_x0000_s370744" name="SPW 12.0 Graph" r:id="rId4" imgW="5638800" imgH="4324227" progId="SigmaPlotGraphicObject.11">
                  <p:embed/>
                </p:oleObj>
              </mc:Choice>
              <mc:Fallback>
                <p:oleObj name="SPW 12.0 Graph" r:id="rId4" imgW="5638800" imgH="4324227" progId="SigmaPlotGraphicObject.11">
                  <p:embed/>
                  <p:pic>
                    <p:nvPicPr>
                      <p:cNvPr id="0" name="Picture 5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3920" y="1295400"/>
                        <a:ext cx="6976160" cy="53499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190635155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solidFill>
                  <a:schemeClr val="tx1"/>
                </a:solidFill>
                <a:effectLst>
                  <a:outerShdw blurRad="190500" dist="190500" dir="2700000" algn="tl" rotWithShape="0">
                    <a:srgbClr val="000000">
                      <a:alpha val="65000"/>
                    </a:srgbClr>
                  </a:outerShdw>
                </a:effectLst>
                <a:latin typeface="Tahoma" charset="0"/>
                <a:ea typeface="Tahoma" pitchFamily="34" charset="0"/>
                <a:cs typeface="Tahoma" pitchFamily="34" charset="0"/>
              </a:rPr>
              <a:t>Conclusions </a:t>
            </a:r>
            <a:endParaRPr lang="en-US" sz="3600" dirty="0">
              <a:latin typeface="Tahoma" pitchFamily="34" charset="0"/>
              <a:ea typeface="Tahoma" pitchFamily="34" charset="0"/>
              <a:cs typeface="Tahoma" pitchFamily="34" charset="0"/>
            </a:endParaRPr>
          </a:p>
        </p:txBody>
      </p:sp>
      <p:sp>
        <p:nvSpPr>
          <p:cNvPr id="3" name="Content Placeholder 2"/>
          <p:cNvSpPr>
            <a:spLocks noGrp="1"/>
          </p:cNvSpPr>
          <p:nvPr>
            <p:ph idx="1"/>
          </p:nvPr>
        </p:nvSpPr>
        <p:spPr/>
        <p:txBody>
          <a:bodyPr>
            <a:normAutofit/>
          </a:bodyPr>
          <a:lstStyle/>
          <a:p>
            <a:pPr>
              <a:buClrTx/>
            </a:pPr>
            <a:r>
              <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rPr>
              <a:t>Spawning periodicity</a:t>
            </a:r>
          </a:p>
          <a:p>
            <a:pPr lvl="1">
              <a:buClrTx/>
            </a:pPr>
            <a:r>
              <a:rPr lang="en-US" sz="2400" dirty="0">
                <a:solidFill>
                  <a:schemeClr val="accent1">
                    <a:lumMod val="40000"/>
                    <a:lumOff val="60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rPr>
              <a:t>15% is likely most realistic</a:t>
            </a:r>
          </a:p>
          <a:p>
            <a:pPr lvl="1">
              <a:buClrTx/>
            </a:pPr>
            <a:endParaRPr lang="en-US" sz="22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a:buClrTx/>
            </a:pPr>
            <a:r>
              <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rPr>
              <a:t>Slot length limit</a:t>
            </a:r>
          </a:p>
          <a:p>
            <a:pPr lvl="1">
              <a:buClrTx/>
            </a:pPr>
            <a:r>
              <a:rPr lang="en-US" sz="2400" dirty="0">
                <a:solidFill>
                  <a:schemeClr val="accent1">
                    <a:lumMod val="40000"/>
                    <a:lumOff val="60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rPr>
              <a:t>Similar </a:t>
            </a:r>
            <a:r>
              <a:rPr lang="en-US" sz="2400" i="1" dirty="0">
                <a:solidFill>
                  <a:schemeClr val="accent1">
                    <a:lumMod val="60000"/>
                    <a:lumOff val="40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sym typeface="Symbol"/>
              </a:rPr>
              <a:t> </a:t>
            </a:r>
            <a:r>
              <a:rPr lang="en-US" sz="2400" dirty="0">
                <a:solidFill>
                  <a:schemeClr val="accent1">
                    <a:lumMod val="40000"/>
                    <a:lumOff val="60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rPr>
              <a:t>between harvest slot length limits</a:t>
            </a:r>
          </a:p>
          <a:p>
            <a:pPr lvl="1">
              <a:buClrTx/>
            </a:pPr>
            <a:endParaRPr lang="en-US" sz="26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a:buClrTx/>
            </a:pPr>
            <a:r>
              <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rPr>
              <a:t>Exploitation </a:t>
            </a:r>
          </a:p>
          <a:p>
            <a:pPr lvl="1">
              <a:buClrTx/>
            </a:pPr>
            <a:r>
              <a:rPr lang="en-US" sz="2400" dirty="0">
                <a:solidFill>
                  <a:schemeClr val="accent1">
                    <a:lumMod val="40000"/>
                    <a:lumOff val="60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rPr>
              <a:t>Greatest changes in population growth rates   </a:t>
            </a:r>
            <a:endParaRPr lang="en-US" sz="24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lvl="1">
              <a:buClrTx/>
            </a:pPr>
            <a:endParaRPr lang="en-US" sz="22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lvl="1">
              <a:buClrTx/>
            </a:pPr>
            <a:endParaRPr lang="en-US" sz="22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a:buClrTx/>
            </a:pPr>
            <a:endParaRPr lang="en-US" sz="26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0" indent="0">
              <a:buClrTx/>
              <a:buNone/>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p:txBody>
      </p:sp>
    </p:spTree>
    <p:custDataLst>
      <p:tags r:id="rId1"/>
    </p:custDataLst>
    <p:extLst>
      <p:ext uri="{BB962C8B-B14F-4D97-AF65-F5344CB8AC3E}">
        <p14:creationId xmlns:p14="http://schemas.microsoft.com/office/powerpoint/2010/main" val="13554819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26986"/>
    </mc:Choice>
    <mc:Fallback xmlns="">
      <p:transition spd="slow" advTm="2698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latin typeface="Tahoma" pitchFamily="34" charset="0"/>
                <a:ea typeface="Tahoma" pitchFamily="34" charset="0"/>
                <a:cs typeface="Tahoma" pitchFamily="34" charset="0"/>
              </a:rPr>
              <a:t>Acknowledgements</a:t>
            </a:r>
          </a:p>
        </p:txBody>
      </p:sp>
      <p:sp>
        <p:nvSpPr>
          <p:cNvPr id="9" name="Content Placeholder 2"/>
          <p:cNvSpPr txBox="1">
            <a:spLocks/>
          </p:cNvSpPr>
          <p:nvPr/>
        </p:nvSpPr>
        <p:spPr>
          <a:xfrm>
            <a:off x="605930" y="1513635"/>
            <a:ext cx="8229600" cy="4526280"/>
          </a:xfrm>
          <a:prstGeom prst="rect">
            <a:avLst/>
          </a:prstGeom>
        </p:spPr>
        <p:txBody>
          <a:bodyPr>
            <a:normAutofit/>
          </a:bodyPr>
          <a:lstStyle>
            <a:lvl1pPr marL="292100" indent="-292100" algn="l" rtl="0" eaLnBrk="1" latinLnBrk="0" hangingPunct="1">
              <a:spcBef>
                <a:spcPts val="0"/>
              </a:spcBef>
              <a:buClr>
                <a:schemeClr val="accent1"/>
              </a:buClr>
              <a:buSzPct val="70000"/>
              <a:buFont typeface="Wingdings 2"/>
              <a:buChar char=""/>
              <a:defRPr kumimoji="0" sz="3200" kern="1200">
                <a:solidFill>
                  <a:schemeClr val="tx1"/>
                </a:solidFill>
                <a:latin typeface="+mn-lt"/>
                <a:ea typeface="+mn-ea"/>
                <a:cs typeface="+mn-cs"/>
              </a:defRPr>
            </a:lvl1pPr>
            <a:lvl2pPr marL="640080" indent="-228600" algn="l" rtl="0" eaLnBrk="1" latinLnBrk="0" hangingPunct="1">
              <a:spcBef>
                <a:spcPts val="400"/>
              </a:spcBef>
              <a:buClr>
                <a:schemeClr val="accent2"/>
              </a:buClr>
              <a:buSzPct val="90000"/>
              <a:buFontTx/>
              <a:buChar char="•"/>
              <a:defRPr kumimoji="0" sz="2600" kern="1200">
                <a:solidFill>
                  <a:schemeClr val="tx1"/>
                </a:solidFill>
                <a:latin typeface="+mn-lt"/>
                <a:ea typeface="+mn-ea"/>
                <a:cs typeface="+mn-cs"/>
              </a:defRPr>
            </a:lvl2pPr>
            <a:lvl3pPr marL="822960" indent="-192024" algn="l" rtl="0" eaLnBrk="1" latinLnBrk="0" hangingPunct="1">
              <a:spcBef>
                <a:spcPts val="400"/>
              </a:spcBef>
              <a:buClr>
                <a:schemeClr val="accent3"/>
              </a:buClr>
              <a:buSzPct val="100000"/>
              <a:buFont typeface="Wingdings 2"/>
              <a:buChar char=""/>
              <a:defRPr kumimoji="0" sz="2300" kern="1200">
                <a:solidFill>
                  <a:schemeClr val="tx1"/>
                </a:solidFill>
                <a:latin typeface="+mn-lt"/>
                <a:ea typeface="+mn-ea"/>
                <a:cs typeface="+mn-cs"/>
              </a:defRPr>
            </a:lvl3pPr>
            <a:lvl4pPr marL="1005840" indent="-182880" algn="l" rtl="0" eaLnBrk="1" latinLnBrk="0" hangingPunct="1">
              <a:spcBef>
                <a:spcPts val="400"/>
              </a:spcBef>
              <a:buClr>
                <a:schemeClr val="accent3"/>
              </a:buClr>
              <a:buSzPct val="100000"/>
              <a:buFont typeface="Wingdings 2"/>
              <a:buChar char=""/>
              <a:defRPr kumimoji="0" sz="2000" kern="1200">
                <a:solidFill>
                  <a:schemeClr val="tx1"/>
                </a:solidFill>
                <a:latin typeface="+mn-lt"/>
                <a:ea typeface="+mn-ea"/>
                <a:cs typeface="+mn-cs"/>
              </a:defRPr>
            </a:lvl4pPr>
            <a:lvl5pPr marL="1188720" indent="-182880" algn="l" rtl="0" eaLnBrk="1" latinLnBrk="0" hangingPunct="1">
              <a:spcBef>
                <a:spcPts val="400"/>
              </a:spcBef>
              <a:buClr>
                <a:schemeClr val="accent3"/>
              </a:buClr>
              <a:buSzPct val="100000"/>
              <a:buFont typeface="Wingdings 2"/>
              <a:buChar char=""/>
              <a:defRPr kumimoji="0" sz="1900" kern="1200">
                <a:solidFill>
                  <a:schemeClr val="tx1"/>
                </a:solidFill>
                <a:latin typeface="+mn-lt"/>
                <a:ea typeface="+mn-ea"/>
                <a:cs typeface="+mn-cs"/>
              </a:defRPr>
            </a:lvl5pPr>
            <a:lvl6pPr marL="1371600" indent="-173736" algn="l" rtl="0" eaLnBrk="1" latinLnBrk="0" hangingPunct="1">
              <a:spcBef>
                <a:spcPts val="400"/>
              </a:spcBef>
              <a:buClr>
                <a:schemeClr val="accent4"/>
              </a:buClr>
              <a:buFont typeface="Wingdings 2"/>
              <a:buChar char=""/>
              <a:defRPr kumimoji="0" sz="1800" kern="1200" baseline="0">
                <a:solidFill>
                  <a:schemeClr val="tx1"/>
                </a:solidFill>
                <a:latin typeface="+mn-lt"/>
                <a:ea typeface="+mn-ea"/>
                <a:cs typeface="+mn-cs"/>
              </a:defRPr>
            </a:lvl6pPr>
            <a:lvl7pPr marL="1554480" indent="-173736" algn="l" rtl="0" eaLnBrk="1" latinLnBrk="0" hangingPunct="1">
              <a:spcBef>
                <a:spcPts val="400"/>
              </a:spcBef>
              <a:buClr>
                <a:schemeClr val="accent4"/>
              </a:buClr>
              <a:buFont typeface="Wingdings 2"/>
              <a:buChar char=""/>
              <a:defRPr kumimoji="0" sz="1600" kern="1200" baseline="0">
                <a:solidFill>
                  <a:schemeClr val="tx1"/>
                </a:solidFill>
                <a:latin typeface="+mn-lt"/>
                <a:ea typeface="+mn-ea"/>
                <a:cs typeface="+mn-cs"/>
              </a:defRPr>
            </a:lvl7pPr>
            <a:lvl8pPr marL="1737360" indent="-173736" algn="l" rtl="0" eaLnBrk="1" latinLnBrk="0" hangingPunct="1">
              <a:spcBef>
                <a:spcPts val="400"/>
              </a:spcBef>
              <a:buClr>
                <a:schemeClr val="accent4"/>
              </a:buClr>
              <a:buFont typeface="Wingdings 2"/>
              <a:buChar char=""/>
              <a:defRPr kumimoji="0" sz="1600" kern="1200" baseline="0">
                <a:solidFill>
                  <a:schemeClr val="tx1"/>
                </a:solidFill>
                <a:latin typeface="+mn-lt"/>
                <a:ea typeface="+mn-ea"/>
                <a:cs typeface="+mn-cs"/>
              </a:defRPr>
            </a:lvl8pPr>
            <a:lvl9pPr marL="1920240" indent="-173736" algn="l" rtl="0" eaLnBrk="1" latinLnBrk="0" hangingPunct="1">
              <a:spcBef>
                <a:spcPts val="400"/>
              </a:spcBef>
              <a:buClr>
                <a:schemeClr val="accent4"/>
              </a:buClr>
              <a:buFont typeface="Wingdings 2"/>
              <a:buChar char=""/>
              <a:defRPr kumimoji="0" sz="1600" kern="1200" baseline="0">
                <a:solidFill>
                  <a:schemeClr val="tx1"/>
                </a:solidFill>
                <a:latin typeface="+mn-lt"/>
                <a:ea typeface="+mn-ea"/>
                <a:cs typeface="+mn-cs"/>
              </a:defRPr>
            </a:lvl9pPr>
            <a:extLst/>
          </a:lstStyle>
          <a:p>
            <a:pPr>
              <a:buClrTx/>
            </a:pPr>
            <a:r>
              <a:rPr lang="en-US" sz="2400" dirty="0">
                <a:effectLst>
                  <a:outerShdw blurRad="38100" dist="38100" dir="2700000" algn="tl">
                    <a:srgbClr val="000000">
                      <a:alpha val="43137"/>
                    </a:srgbClr>
                  </a:outerShdw>
                </a:effectLst>
                <a:latin typeface="Tahoma" pitchFamily="34" charset="0"/>
                <a:ea typeface="Tahoma" pitchFamily="34" charset="0"/>
                <a:cs typeface="Tahoma" pitchFamily="34" charset="0"/>
              </a:rPr>
              <a:t>California Department of Fish and Wildlife</a:t>
            </a:r>
          </a:p>
          <a:p>
            <a:pPr lvl="1">
              <a:buClrTx/>
            </a:pPr>
            <a:r>
              <a:rPr lang="en-US" sz="1800" dirty="0">
                <a:effectLst>
                  <a:outerShdw blurRad="38100" dist="38100" dir="2700000" algn="tl">
                    <a:srgbClr val="000000">
                      <a:alpha val="43137"/>
                    </a:srgbClr>
                  </a:outerShdw>
                </a:effectLst>
                <a:latin typeface="Tahoma" pitchFamily="34" charset="0"/>
                <a:ea typeface="Tahoma" pitchFamily="34" charset="0"/>
                <a:cs typeface="Tahoma" pitchFamily="34" charset="0"/>
              </a:rPr>
              <a:t>Dr. Russell </a:t>
            </a:r>
            <a:r>
              <a:rPr lang="en-US" sz="1800" dirty="0" err="1">
                <a:effectLst>
                  <a:outerShdw blurRad="38100" dist="38100" dir="2700000" algn="tl">
                    <a:srgbClr val="000000">
                      <a:alpha val="43137"/>
                    </a:srgbClr>
                  </a:outerShdw>
                </a:effectLst>
                <a:latin typeface="Tahoma" pitchFamily="34" charset="0"/>
                <a:ea typeface="Tahoma" pitchFamily="34" charset="0"/>
                <a:cs typeface="Tahoma" pitchFamily="34" charset="0"/>
              </a:rPr>
              <a:t>Bellmer</a:t>
            </a:r>
            <a:endParaRPr lang="en-US" sz="1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lvl="1">
              <a:buClrTx/>
            </a:pPr>
            <a:r>
              <a:rPr lang="en-US" sz="1800" dirty="0">
                <a:effectLst>
                  <a:outerShdw blurRad="38100" dist="38100" dir="2700000" algn="tl">
                    <a:srgbClr val="000000">
                      <a:alpha val="43137"/>
                    </a:srgbClr>
                  </a:outerShdw>
                </a:effectLst>
                <a:latin typeface="Tahoma" pitchFamily="34" charset="0"/>
                <a:ea typeface="Tahoma" pitchFamily="34" charset="0"/>
                <a:cs typeface="Tahoma" pitchFamily="34" charset="0"/>
              </a:rPr>
              <a:t>Mike Harris</a:t>
            </a:r>
          </a:p>
          <a:p>
            <a:pPr marL="411480" lvl="1" indent="0">
              <a:buClrTx/>
              <a:buNone/>
            </a:pPr>
            <a:endParaRPr lang="en-US" sz="1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a:buClrTx/>
            </a:pPr>
            <a:r>
              <a:rPr lang="en-US" sz="2400" dirty="0">
                <a:effectLst>
                  <a:outerShdw blurRad="38100" dist="38100" dir="2700000" algn="tl">
                    <a:srgbClr val="000000">
                      <a:alpha val="43137"/>
                    </a:srgbClr>
                  </a:outerShdw>
                </a:effectLst>
                <a:latin typeface="Tahoma" pitchFamily="34" charset="0"/>
                <a:ea typeface="Tahoma" pitchFamily="34" charset="0"/>
                <a:cs typeface="Tahoma" pitchFamily="34" charset="0"/>
              </a:rPr>
              <a:t>U.S. Fish and Wildlife Service </a:t>
            </a:r>
          </a:p>
          <a:p>
            <a:pPr lvl="1">
              <a:buClrTx/>
            </a:pPr>
            <a:r>
              <a:rPr lang="en-US" sz="1800" dirty="0">
                <a:effectLst>
                  <a:outerShdw blurRad="38100" dist="38100" dir="2700000" algn="tl">
                    <a:srgbClr val="000000">
                      <a:alpha val="43137"/>
                    </a:srgbClr>
                  </a:outerShdw>
                </a:effectLst>
                <a:latin typeface="Tahoma" pitchFamily="34" charset="0"/>
                <a:ea typeface="Tahoma" pitchFamily="34" charset="0"/>
                <a:cs typeface="Tahoma" pitchFamily="34" charset="0"/>
              </a:rPr>
              <a:t>Laura Heironimus</a:t>
            </a:r>
          </a:p>
          <a:p>
            <a:pPr lvl="1">
              <a:buClrTx/>
            </a:pPr>
            <a:r>
              <a:rPr lang="en-US" sz="1800" dirty="0">
                <a:effectLst>
                  <a:outerShdw blurRad="38100" dist="38100" dir="2700000" algn="tl">
                    <a:srgbClr val="000000">
                      <a:alpha val="43137"/>
                    </a:srgbClr>
                  </a:outerShdw>
                </a:effectLst>
                <a:latin typeface="Tahoma" pitchFamily="34" charset="0"/>
                <a:ea typeface="Tahoma" pitchFamily="34" charset="0"/>
                <a:cs typeface="Tahoma" pitchFamily="34" charset="0"/>
              </a:rPr>
              <a:t>Graham </a:t>
            </a:r>
            <a:r>
              <a:rPr lang="en-US" sz="1800" dirty="0" err="1">
                <a:effectLst>
                  <a:outerShdw blurRad="38100" dist="38100" dir="2700000" algn="tl">
                    <a:srgbClr val="000000">
                      <a:alpha val="43137"/>
                    </a:srgbClr>
                  </a:outerShdw>
                </a:effectLst>
                <a:latin typeface="Tahoma" pitchFamily="34" charset="0"/>
                <a:ea typeface="Tahoma" pitchFamily="34" charset="0"/>
                <a:cs typeface="Tahoma" pitchFamily="34" charset="0"/>
              </a:rPr>
              <a:t>Mytton</a:t>
            </a:r>
            <a:r>
              <a:rPr lang="en-US" sz="1800" dirty="0">
                <a:effectLst>
                  <a:outerShdw blurRad="38100" dist="38100" dir="2700000" algn="tl">
                    <a:srgbClr val="000000">
                      <a:alpha val="43137"/>
                    </a:srgbClr>
                  </a:outerShdw>
                </a:effectLst>
                <a:latin typeface="Tahoma" pitchFamily="34" charset="0"/>
                <a:ea typeface="Tahoma" pitchFamily="34" charset="0"/>
                <a:cs typeface="Tahoma" pitchFamily="34" charset="0"/>
              </a:rPr>
              <a:t> </a:t>
            </a:r>
          </a:p>
          <a:p>
            <a:pPr lvl="1">
              <a:buClrTx/>
            </a:pPr>
            <a:r>
              <a:rPr lang="en-US" sz="1800" dirty="0">
                <a:effectLst>
                  <a:outerShdw blurRad="38100" dist="38100" dir="2700000" algn="tl">
                    <a:srgbClr val="000000">
                      <a:alpha val="43137"/>
                    </a:srgbClr>
                  </a:outerShdw>
                </a:effectLst>
                <a:latin typeface="Tahoma" pitchFamily="34" charset="0"/>
                <a:ea typeface="Tahoma" pitchFamily="34" charset="0"/>
                <a:cs typeface="Tahoma" pitchFamily="34" charset="0"/>
              </a:rPr>
              <a:t>Zack </a:t>
            </a:r>
            <a:r>
              <a:rPr lang="en-US" sz="1800" dirty="0" err="1">
                <a:effectLst>
                  <a:outerShdw blurRad="38100" dist="38100" dir="2700000" algn="tl">
                    <a:srgbClr val="000000">
                      <a:alpha val="43137"/>
                    </a:srgbClr>
                  </a:outerShdw>
                </a:effectLst>
                <a:latin typeface="Tahoma" pitchFamily="34" charset="0"/>
                <a:ea typeface="Tahoma" pitchFamily="34" charset="0"/>
                <a:cs typeface="Tahoma" pitchFamily="34" charset="0"/>
              </a:rPr>
              <a:t>Jessee</a:t>
            </a:r>
            <a:endParaRPr lang="en-US" sz="1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411480" lvl="1" indent="0">
              <a:buClrTx/>
              <a:buNone/>
            </a:pPr>
            <a:endParaRPr lang="en-US" sz="1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a:buClrTx/>
            </a:pPr>
            <a:r>
              <a:rPr lang="en-US" sz="2400" dirty="0">
                <a:effectLst>
                  <a:outerShdw blurRad="38100" dist="38100" dir="2700000" algn="tl">
                    <a:srgbClr val="000000">
                      <a:alpha val="43137"/>
                    </a:srgbClr>
                  </a:outerShdw>
                </a:effectLst>
                <a:latin typeface="Tahoma" pitchFamily="34" charset="0"/>
                <a:ea typeface="Tahoma" pitchFamily="34" charset="0"/>
                <a:cs typeface="Tahoma" pitchFamily="34" charset="0"/>
              </a:rPr>
              <a:t>University of Idaho </a:t>
            </a:r>
          </a:p>
          <a:p>
            <a:pPr lvl="1">
              <a:buClrTx/>
            </a:pPr>
            <a:r>
              <a:rPr lang="en-US" sz="1800" dirty="0">
                <a:effectLst>
                  <a:outerShdw blurRad="38100" dist="38100" dir="2700000" algn="tl">
                    <a:srgbClr val="000000">
                      <a:alpha val="43137"/>
                    </a:srgbClr>
                  </a:outerShdw>
                </a:effectLst>
                <a:latin typeface="Tahoma" pitchFamily="34" charset="0"/>
                <a:ea typeface="Tahoma" pitchFamily="34" charset="0"/>
                <a:cs typeface="Tahoma" pitchFamily="34" charset="0"/>
              </a:rPr>
              <a:t>Dr. Sophie Gilbert </a:t>
            </a:r>
          </a:p>
          <a:p>
            <a:pPr lvl="1">
              <a:buClrTx/>
            </a:pPr>
            <a:r>
              <a:rPr lang="en-US" sz="1800" dirty="0">
                <a:effectLst>
                  <a:outerShdw blurRad="38100" dist="38100" dir="2700000" algn="tl">
                    <a:srgbClr val="000000">
                      <a:alpha val="43137"/>
                    </a:srgbClr>
                  </a:outerShdw>
                </a:effectLst>
                <a:latin typeface="Tahoma" pitchFamily="34" charset="0"/>
                <a:ea typeface="Tahoma" pitchFamily="34" charset="0"/>
                <a:cs typeface="Tahoma" pitchFamily="34" charset="0"/>
              </a:rPr>
              <a:t>Quist lab </a:t>
            </a:r>
          </a:p>
          <a:p>
            <a:pPr marL="0" indent="0">
              <a:buClrTx/>
              <a:buFont typeface="Wingdings 2"/>
              <a:buNone/>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p:txBody>
      </p:sp>
      <p:pic>
        <p:nvPicPr>
          <p:cNvPr id="1028" name="Picture 4" descr="Image result for logo for california fish and game"/>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1667" b="100000" l="4444" r="92778"/>
                    </a14:imgEffect>
                  </a14:imgLayer>
                </a14:imgProps>
              </a:ext>
              <a:ext uri="{28A0092B-C50C-407E-A947-70E740481C1C}">
                <a14:useLocalDpi xmlns:a14="http://schemas.microsoft.com/office/drawing/2010/main" val="0"/>
              </a:ext>
            </a:extLst>
          </a:blip>
          <a:srcRect/>
          <a:stretch>
            <a:fillRect/>
          </a:stretch>
        </p:blipFill>
        <p:spPr bwMode="auto">
          <a:xfrm>
            <a:off x="6553200" y="1524000"/>
            <a:ext cx="2079354" cy="2079354"/>
          </a:xfrm>
          <a:prstGeom prst="rect">
            <a:avLst/>
          </a:prstGeom>
          <a:noFill/>
          <a:ln>
            <a:noFill/>
          </a:ln>
          <a:effectLst>
            <a:outerShdw blurRad="190500" dist="190500" dir="2700000" algn="tl" rotWithShape="0">
              <a:prstClr val="black">
                <a:alpha val="65000"/>
              </a:prstClr>
            </a:outerShdw>
          </a:effectLst>
          <a:extLst>
            <a:ext uri="{909E8E84-426E-40DD-AFC4-6F175D3DCCD1}">
              <a14:hiddenFill xmlns:a14="http://schemas.microsoft.com/office/drawing/2010/main">
                <a:solidFill>
                  <a:srgbClr val="FFFFFF"/>
                </a:solidFill>
              </a14:hiddenFill>
            </a:ext>
          </a:extLst>
        </p:spPr>
      </p:pic>
      <p:pic>
        <p:nvPicPr>
          <p:cNvPr id="1032" name="Picture 8" descr="Image result for us fish and wildlif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132519" y="2693722"/>
            <a:ext cx="1604671" cy="1915977"/>
          </a:xfrm>
          <a:prstGeom prst="rect">
            <a:avLst/>
          </a:prstGeom>
          <a:noFill/>
          <a:effectLst>
            <a:outerShdw blurRad="190500" dist="190500" dir="2700000" algn="tl" rotWithShape="0">
              <a:prstClr val="black">
                <a:alpha val="65000"/>
              </a:prstClr>
            </a:outerShdw>
          </a:effectLst>
          <a:extLst>
            <a:ext uri="{909E8E84-426E-40DD-AFC4-6F175D3DCCD1}">
              <a14:hiddenFill xmlns:a14="http://schemas.microsoft.com/office/drawing/2010/main">
                <a:solidFill>
                  <a:srgbClr val="FFFFFF"/>
                </a:solidFill>
              </a14:hiddenFill>
            </a:ext>
          </a:extLst>
        </p:spPr>
      </p:pic>
      <p:pic>
        <p:nvPicPr>
          <p:cNvPr id="5" name="Picture 4" descr="vandal logo SH.png"/>
          <p:cNvPicPr>
            <a:picLocks noChangeAspect="1"/>
          </p:cNvPicPr>
          <p:nvPr/>
        </p:nvPicPr>
        <p:blipFill>
          <a:blip r:embed="rId6" cstate="print"/>
          <a:stretch>
            <a:fillRect/>
          </a:stretch>
        </p:blipFill>
        <p:spPr>
          <a:xfrm>
            <a:off x="3707190" y="3872349"/>
            <a:ext cx="1198924" cy="1400342"/>
          </a:xfrm>
          <a:prstGeom prst="rect">
            <a:avLst/>
          </a:prstGeom>
          <a:effectLst>
            <a:outerShdw blurRad="190500" dist="190500" dir="2700000" algn="ctr" rotWithShape="0">
              <a:srgbClr val="000000">
                <a:alpha val="65000"/>
              </a:srgbClr>
            </a:outerShdw>
          </a:effectLst>
        </p:spPr>
      </p:pic>
      <p:pic>
        <p:nvPicPr>
          <p:cNvPr id="14" name="Picture 13" descr="WMI.tif"/>
          <p:cNvPicPr>
            <a:picLocks noChangeAspect="1"/>
          </p:cNvPicPr>
          <p:nvPr/>
        </p:nvPicPr>
        <p:blipFill>
          <a:blip r:embed="rId7" cstate="print"/>
          <a:stretch>
            <a:fillRect/>
          </a:stretch>
        </p:blipFill>
        <p:spPr>
          <a:xfrm>
            <a:off x="7126494" y="3909528"/>
            <a:ext cx="1484019" cy="1470827"/>
          </a:xfrm>
          <a:prstGeom prst="rect">
            <a:avLst/>
          </a:prstGeom>
          <a:effectLst>
            <a:outerShdw blurRad="190500" dist="190500" dir="2700000" algn="ctr" rotWithShape="0">
              <a:srgbClr val="000000">
                <a:alpha val="65000"/>
              </a:srgbClr>
            </a:outerShdw>
          </a:effectLst>
        </p:spPr>
      </p:pic>
      <p:grpSp>
        <p:nvGrpSpPr>
          <p:cNvPr id="15" name="Group 20"/>
          <p:cNvGrpSpPr/>
          <p:nvPr/>
        </p:nvGrpSpPr>
        <p:grpSpPr>
          <a:xfrm>
            <a:off x="3935277" y="5541686"/>
            <a:ext cx="3657600" cy="996457"/>
            <a:chOff x="3810000" y="4495800"/>
            <a:chExt cx="3581400" cy="762000"/>
          </a:xfrm>
          <a:effectLst>
            <a:outerShdw blurRad="190500" dist="190500" dir="2700000" algn="ctr" rotWithShape="0">
              <a:srgbClr val="000000">
                <a:alpha val="65000"/>
              </a:srgbClr>
            </a:outerShdw>
          </a:effectLst>
        </p:grpSpPr>
        <p:pic>
          <p:nvPicPr>
            <p:cNvPr id="16" name="Picture 4" descr="Underwater photo of wild Kokanee Salmon"/>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96" t="40794" b="21776"/>
            <a:stretch/>
          </p:blipFill>
          <p:spPr bwMode="auto">
            <a:xfrm>
              <a:off x="3810000" y="4495800"/>
              <a:ext cx="3581400" cy="762000"/>
            </a:xfrm>
            <a:prstGeom prst="rect">
              <a:avLst/>
            </a:prstGeom>
            <a:effectLst>
              <a:outerShdw blurRad="190500" dist="38100" dir="900000" algn="tl" rotWithShape="0">
                <a:prstClr val="black">
                  <a:alpha val="65000"/>
                </a:prstClr>
              </a:outerShdw>
            </a:effectLst>
            <a:extLst>
              <a:ext uri="{909E8E84-426E-40DD-AFC4-6F175D3DCCD1}">
                <a14:hiddenFill xmlns:a14="http://schemas.microsoft.com/office/drawing/2010/main">
                  <a:solidFill>
                    <a:srgbClr val="FFFFFF"/>
                  </a:solidFill>
                </a14:hiddenFill>
              </a:ext>
            </a:extLst>
          </p:spPr>
        </p:pic>
        <p:pic>
          <p:nvPicPr>
            <p:cNvPr id="17" name="Picture 16" descr="USGS logo.tif"/>
            <p:cNvPicPr>
              <a:picLocks noChangeAspect="1"/>
            </p:cNvPicPr>
            <p:nvPr/>
          </p:nvPicPr>
          <p:blipFill>
            <a:blip r:embed="rId9" cstate="print"/>
            <a:stretch>
              <a:fillRect/>
            </a:stretch>
          </p:blipFill>
          <p:spPr>
            <a:xfrm>
              <a:off x="3886200" y="4577443"/>
              <a:ext cx="1439907" cy="598714"/>
            </a:xfrm>
            <a:prstGeom prst="rect">
              <a:avLst/>
            </a:prstGeom>
            <a:effectLst>
              <a:outerShdw blurRad="190500" dist="38100" dir="900000" algn="tl" rotWithShape="0">
                <a:prstClr val="black">
                  <a:alpha val="65000"/>
                </a:prstClr>
              </a:outerShdw>
            </a:effectLst>
          </p:spPr>
        </p:pic>
      </p:gr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6041"/>
    </mc:Choice>
    <mc:Fallback xmlns="">
      <p:transition spd="slow" advTm="6041"/>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latin typeface="Tahoma" pitchFamily="34" charset="0"/>
                <a:ea typeface="Tahoma" pitchFamily="34" charset="0"/>
                <a:cs typeface="Tahoma" pitchFamily="34" charset="0"/>
              </a:rPr>
              <a:t>s</a:t>
            </a:r>
          </a:p>
        </p:txBody>
      </p:sp>
      <p:sp>
        <p:nvSpPr>
          <p:cNvPr id="3" name="Content Placeholder 2"/>
          <p:cNvSpPr>
            <a:spLocks noGrp="1"/>
          </p:cNvSpPr>
          <p:nvPr>
            <p:ph idx="1"/>
          </p:nvPr>
        </p:nvSpPr>
        <p:spPr/>
        <p:txBody>
          <a:bodyPr>
            <a:normAutofit/>
          </a:bodyPr>
          <a:lstStyle/>
          <a:p>
            <a:pPr>
              <a:buClrTx/>
            </a:pPr>
            <a:endParaRPr lang="en-US" sz="26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0" indent="0">
              <a:buClrTx/>
              <a:buNone/>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a:effectLst/>
        </p:spPr>
      </p:pic>
    </p:spTree>
    <p:custDataLst>
      <p:tags r:id="rId1"/>
    </p:custDataLst>
    <p:extLst>
      <p:ext uri="{BB962C8B-B14F-4D97-AF65-F5344CB8AC3E}">
        <p14:creationId xmlns:p14="http://schemas.microsoft.com/office/powerpoint/2010/main" val="41188946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26986"/>
    </mc:Choice>
    <mc:Fallback xmlns="">
      <p:transition spd="slow" advTm="26986"/>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solidFill>
                  <a:schemeClr val="tx1"/>
                </a:solidFill>
                <a:effectLst>
                  <a:outerShdw blurRad="190500" dist="190500" dir="2700000" algn="tl" rotWithShape="0">
                    <a:srgbClr val="000000">
                      <a:alpha val="65000"/>
                    </a:srgbClr>
                  </a:outerShdw>
                </a:effectLst>
                <a:latin typeface="Tahoma" charset="0"/>
              </a:rPr>
              <a:t>2006 White Sturgeon Cohort </a:t>
            </a:r>
            <a:endParaRPr lang="en-US" sz="3600" dirty="0">
              <a:latin typeface="Tahoma" panose="020B0604030504040204" pitchFamily="34" charset="0"/>
              <a:ea typeface="Tahoma" panose="020B0604030504040204" pitchFamily="34" charset="0"/>
              <a:cs typeface="Tahoma" panose="020B0604030504040204" pitchFamily="34" charset="0"/>
            </a:endParaRPr>
          </a:p>
        </p:txBody>
      </p:sp>
      <p:sp>
        <p:nvSpPr>
          <p:cNvPr id="4" name="Rectangle 2"/>
          <p:cNvSpPr>
            <a:spLocks noChangeArrowheads="1"/>
          </p:cNvSpPr>
          <p:nvPr/>
        </p:nvSpPr>
        <p:spPr bwMode="auto">
          <a:xfrm>
            <a:off x="90487" y="19812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418821" name="Object 5"/>
          <p:cNvGraphicFramePr>
            <a:graphicFrameLocks noChangeAspect="1"/>
          </p:cNvGraphicFramePr>
          <p:nvPr/>
        </p:nvGraphicFramePr>
        <p:xfrm>
          <a:off x="952500" y="990600"/>
          <a:ext cx="7239000" cy="5578791"/>
        </p:xfrm>
        <a:graphic>
          <a:graphicData uri="http://schemas.openxmlformats.org/presentationml/2006/ole">
            <mc:AlternateContent xmlns:mc="http://schemas.openxmlformats.org/markup-compatibility/2006">
              <mc:Choice xmlns:v="urn:schemas-microsoft-com:vml" Requires="v">
                <p:oleObj spid="_x0000_s418834" name="SPW 12.0 Graph" r:id="rId4" imgW="5648464" imgH="4352986" progId="SigmaPlotGraphicObject.11">
                  <p:embed/>
                </p:oleObj>
              </mc:Choice>
              <mc:Fallback>
                <p:oleObj name="SPW 12.0 Graph" r:id="rId4" imgW="5648464" imgH="4352986" progId="SigmaPlotGraphicObject.11">
                  <p:embed/>
                  <p:pic>
                    <p:nvPicPr>
                      <p:cNvPr id="0" name="Picture 1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2500" y="990600"/>
                        <a:ext cx="7239000" cy="55787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198630882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solidFill>
                  <a:schemeClr val="tx1"/>
                </a:solidFill>
                <a:effectLst>
                  <a:outerShdw blurRad="190500" dist="190500" dir="2700000" algn="tl" rotWithShape="0">
                    <a:srgbClr val="000000">
                      <a:alpha val="65000"/>
                    </a:srgbClr>
                  </a:outerShdw>
                </a:effectLst>
                <a:latin typeface="Tahoma" charset="0"/>
              </a:rPr>
              <a:t>Estimate Population Abundance </a:t>
            </a:r>
            <a:endParaRPr lang="en-US" sz="3600" dirty="0">
              <a:latin typeface="Tahoma" panose="020B0604030504040204" pitchFamily="34" charset="0"/>
              <a:ea typeface="Tahoma" panose="020B0604030504040204" pitchFamily="34" charset="0"/>
              <a:cs typeface="Tahoma" panose="020B0604030504040204" pitchFamily="34" charset="0"/>
            </a:endParaRPr>
          </a:p>
        </p:txBody>
      </p:sp>
      <p:sp>
        <p:nvSpPr>
          <p:cNvPr id="3" name="Content Placeholder 2"/>
          <p:cNvSpPr>
            <a:spLocks noGrp="1"/>
          </p:cNvSpPr>
          <p:nvPr>
            <p:ph idx="1"/>
          </p:nvPr>
        </p:nvSpPr>
        <p:spPr/>
        <p:txBody>
          <a:bodyPr>
            <a:normAutofit/>
          </a:bodyPr>
          <a:lstStyle/>
          <a:p>
            <a:pPr marL="0" indent="0">
              <a:buClrTx/>
              <a:buNone/>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514350" indent="-514350">
              <a:buClrTx/>
              <a:buFont typeface="+mj-lt"/>
              <a:buAutoNum type="arabicPeriod"/>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514350" indent="-514350">
              <a:buClrTx/>
              <a:buFont typeface="+mj-lt"/>
              <a:buAutoNum type="arabicPeriod"/>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514350" indent="-514350">
              <a:buClrTx/>
              <a:buFont typeface="+mj-lt"/>
              <a:buAutoNum type="arabicPeriod"/>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514350" indent="-514350">
              <a:buClrTx/>
              <a:buFont typeface="+mj-lt"/>
              <a:buAutoNum type="arabicPeriod"/>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514350" indent="-514350">
              <a:buClrTx/>
              <a:buFont typeface="+mj-lt"/>
              <a:buAutoNum type="arabicPeriod"/>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514350" indent="-514350">
              <a:buClrTx/>
              <a:buFont typeface="+mj-lt"/>
              <a:buAutoNum type="arabicPeriod"/>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514350" indent="-514350">
              <a:buClrTx/>
              <a:buFont typeface="+mj-lt"/>
              <a:buAutoNum type="arabicPeriod"/>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514350" indent="-514350">
              <a:buClrTx/>
              <a:buFont typeface="+mj-lt"/>
              <a:buAutoNum type="arabicPeriod"/>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411480" lvl="1" indent="0">
              <a:buClrTx/>
              <a:buSzPct val="100000"/>
              <a:buNone/>
            </a:pPr>
            <a:endParaRPr lang="en-US" sz="2400" dirty="0">
              <a:solidFill>
                <a:schemeClr val="accent1">
                  <a:lumMod val="40000"/>
                  <a:lumOff val="60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endParaRPr>
          </a:p>
        </p:txBody>
      </p:sp>
      <p:sp>
        <p:nvSpPr>
          <p:cNvPr id="4" name="Rectangle 2"/>
          <p:cNvSpPr>
            <a:spLocks noChangeArrowheads="1"/>
          </p:cNvSpPr>
          <p:nvPr/>
        </p:nvSpPr>
        <p:spPr bwMode="auto">
          <a:xfrm>
            <a:off x="90487" y="19812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360492" name="Object 44"/>
          <p:cNvGraphicFramePr>
            <a:graphicFrameLocks noChangeAspect="1"/>
          </p:cNvGraphicFramePr>
          <p:nvPr/>
        </p:nvGraphicFramePr>
        <p:xfrm>
          <a:off x="738940" y="990600"/>
          <a:ext cx="7316956" cy="5588830"/>
        </p:xfrm>
        <a:graphic>
          <a:graphicData uri="http://schemas.openxmlformats.org/presentationml/2006/ole">
            <mc:AlternateContent xmlns:mc="http://schemas.openxmlformats.org/markup-compatibility/2006">
              <mc:Choice xmlns:v="urn:schemas-microsoft-com:vml" Requires="v">
                <p:oleObj spid="_x0000_s360505" name="SPW 12.0 Graph" r:id="rId4" imgW="5686379" imgH="4343400" progId="SigmaPlotGraphicObject.11">
                  <p:embed/>
                </p:oleObj>
              </mc:Choice>
              <mc:Fallback>
                <p:oleObj name="SPW 12.0 Graph" r:id="rId4" imgW="5686379" imgH="4343400" progId="SigmaPlotGraphicObject.11">
                  <p:embed/>
                  <p:pic>
                    <p:nvPicPr>
                      <p:cNvPr id="0" name="Picture 5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8940" y="990600"/>
                        <a:ext cx="7316956" cy="55888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198630882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solidFill>
                  <a:schemeClr val="tx1"/>
                </a:solidFill>
                <a:effectLst>
                  <a:outerShdw blurRad="190500" dist="190500" dir="2700000" algn="tl" rotWithShape="0">
                    <a:srgbClr val="000000">
                      <a:alpha val="65000"/>
                    </a:srgbClr>
                  </a:outerShdw>
                </a:effectLst>
                <a:latin typeface="Tahoma" charset="0"/>
              </a:rPr>
              <a:t>San Francisco Bay Delta-Estuary</a:t>
            </a:r>
            <a:endParaRPr lang="en-US" sz="3600" dirty="0">
              <a:latin typeface="Tahoma" panose="020B0604030504040204" pitchFamily="34" charset="0"/>
              <a:ea typeface="Tahoma" panose="020B0604030504040204" pitchFamily="34" charset="0"/>
              <a:cs typeface="Tahoma" panose="020B0604030504040204" pitchFamily="34" charset="0"/>
            </a:endParaRPr>
          </a:p>
        </p:txBody>
      </p:sp>
      <p:sp>
        <p:nvSpPr>
          <p:cNvPr id="3" name="Content Placeholder 2"/>
          <p:cNvSpPr>
            <a:spLocks noGrp="1"/>
          </p:cNvSpPr>
          <p:nvPr>
            <p:ph idx="1"/>
          </p:nvPr>
        </p:nvSpPr>
        <p:spPr/>
        <p:txBody>
          <a:bodyPr>
            <a:normAutofit fontScale="92500" lnSpcReduction="10000"/>
          </a:bodyPr>
          <a:lstStyle/>
          <a:p>
            <a:pPr>
              <a:buClrTx/>
            </a:pPr>
            <a:r>
              <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rPr>
              <a:t>Historic commercial harvest </a:t>
            </a:r>
          </a:p>
          <a:p>
            <a:pPr>
              <a:buClrTx/>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a:buClrTx/>
            </a:pPr>
            <a:r>
              <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rPr>
              <a:t>Recreational angling  </a:t>
            </a:r>
            <a:endParaRPr lang="en-US" sz="1900" dirty="0">
              <a:solidFill>
                <a:schemeClr val="accent1">
                  <a:lumMod val="40000"/>
                  <a:lumOff val="60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lvl="1">
              <a:buClrTx/>
            </a:pPr>
            <a:r>
              <a:rPr lang="en-US" dirty="0">
                <a:solidFill>
                  <a:schemeClr val="accent1">
                    <a:lumMod val="40000"/>
                    <a:lumOff val="60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rPr>
              <a:t>Exploitation (</a:t>
            </a:r>
            <a:r>
              <a:rPr lang="en-US" i="1" dirty="0">
                <a:solidFill>
                  <a:schemeClr val="accent1">
                    <a:lumMod val="40000"/>
                    <a:lumOff val="60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rPr>
              <a:t>µ</a:t>
            </a:r>
            <a:r>
              <a:rPr lang="en-US" dirty="0">
                <a:solidFill>
                  <a:schemeClr val="accent1">
                    <a:lumMod val="40000"/>
                    <a:lumOff val="60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rPr>
              <a:t>): 2 – 11%</a:t>
            </a:r>
          </a:p>
          <a:p>
            <a:pPr lvl="2">
              <a:buClrTx/>
            </a:pPr>
            <a:r>
              <a:rPr lang="en-US" sz="2400" dirty="0">
                <a:solidFill>
                  <a:schemeClr val="accent1">
                    <a:lumMod val="40000"/>
                    <a:lumOff val="60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rPr>
              <a:t>Angler non-compliance </a:t>
            </a:r>
          </a:p>
          <a:p>
            <a:pPr lvl="2">
              <a:buClrTx/>
            </a:pPr>
            <a:r>
              <a:rPr lang="en-US" sz="2400" dirty="0">
                <a:solidFill>
                  <a:schemeClr val="accent1">
                    <a:lumMod val="40000"/>
                    <a:lumOff val="60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rPr>
              <a:t>Illegal harvest</a:t>
            </a:r>
            <a:endParaRPr lang="en-US" sz="24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a:buClrTx/>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a:buClrTx/>
            </a:pPr>
            <a:r>
              <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rPr>
              <a:t>Habitat alterations  </a:t>
            </a:r>
          </a:p>
          <a:p>
            <a:pPr lvl="1">
              <a:buClrTx/>
            </a:pPr>
            <a:r>
              <a:rPr lang="en-US" dirty="0">
                <a:solidFill>
                  <a:schemeClr val="accent1">
                    <a:lumMod val="40000"/>
                    <a:lumOff val="60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rPr>
              <a:t>Habitat </a:t>
            </a:r>
            <a:r>
              <a:rPr lang="en-US" dirty="0" smtClean="0">
                <a:solidFill>
                  <a:schemeClr val="accent1">
                    <a:lumMod val="40000"/>
                    <a:lumOff val="60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rPr>
              <a:t>reduction </a:t>
            </a:r>
            <a:endParaRPr lang="en-US" dirty="0">
              <a:solidFill>
                <a:schemeClr val="accent1">
                  <a:lumMod val="40000"/>
                  <a:lumOff val="60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lvl="1">
              <a:buClrTx/>
            </a:pPr>
            <a:r>
              <a:rPr lang="en-US" dirty="0">
                <a:solidFill>
                  <a:schemeClr val="accent1">
                    <a:lumMod val="40000"/>
                    <a:lumOff val="60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rPr>
              <a:t>Water operations </a:t>
            </a:r>
          </a:p>
          <a:p>
            <a:pPr lvl="1">
              <a:buClrTx/>
            </a:pPr>
            <a:r>
              <a:rPr lang="en-US" dirty="0">
                <a:solidFill>
                  <a:schemeClr val="accent1">
                    <a:lumMod val="40000"/>
                    <a:lumOff val="60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rPr>
              <a:t>Invasive species </a:t>
            </a:r>
          </a:p>
          <a:p>
            <a:pPr lvl="1">
              <a:buClrTx/>
            </a:pPr>
            <a:r>
              <a:rPr lang="en-US" dirty="0">
                <a:solidFill>
                  <a:schemeClr val="accent1">
                    <a:lumMod val="40000"/>
                    <a:lumOff val="60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rPr>
              <a:t>Pollution </a:t>
            </a:r>
            <a:endParaRPr lang="en-US"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0" indent="0">
              <a:buClrTx/>
              <a:buNone/>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514350" indent="-514350">
              <a:buClrTx/>
              <a:buFont typeface="+mj-lt"/>
              <a:buAutoNum type="arabicPeriod"/>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514350" indent="-514350">
              <a:buClrTx/>
              <a:buFont typeface="+mj-lt"/>
              <a:buAutoNum type="arabicPeriod"/>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514350" indent="-514350">
              <a:buClrTx/>
              <a:buFont typeface="+mj-lt"/>
              <a:buAutoNum type="arabicPeriod"/>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514350" indent="-514350">
              <a:buClrTx/>
              <a:buFont typeface="+mj-lt"/>
              <a:buAutoNum type="arabicPeriod"/>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514350" indent="-514350">
              <a:buClrTx/>
              <a:buFont typeface="+mj-lt"/>
              <a:buAutoNum type="arabicPeriod"/>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514350" indent="-514350">
              <a:buClrTx/>
              <a:buFont typeface="+mj-lt"/>
              <a:buAutoNum type="arabicPeriod"/>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514350" indent="-514350">
              <a:buClrTx/>
              <a:buFont typeface="+mj-lt"/>
              <a:buAutoNum type="arabicPeriod"/>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514350" indent="-514350">
              <a:buClrTx/>
              <a:buFont typeface="+mj-lt"/>
              <a:buAutoNum type="arabicPeriod"/>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514350" indent="-514350">
              <a:buClrTx/>
              <a:buFont typeface="+mj-lt"/>
              <a:buAutoNum type="arabicPeriod"/>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411480" lvl="1" indent="0">
              <a:buClrTx/>
              <a:buSzPct val="100000"/>
              <a:buNone/>
            </a:pPr>
            <a:endParaRPr lang="en-US" sz="2400" dirty="0">
              <a:solidFill>
                <a:schemeClr val="accent1">
                  <a:lumMod val="40000"/>
                  <a:lumOff val="60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endParaRP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23095" y="1646237"/>
            <a:ext cx="3263705" cy="4707825"/>
          </a:xfrm>
          <a:prstGeom prst="rect">
            <a:avLst/>
          </a:prstGeom>
          <a:effectLst>
            <a:outerShdw blurRad="444500" dist="190500" dir="2700000" algn="tl" rotWithShape="0">
              <a:prstClr val="black">
                <a:alpha val="85000"/>
              </a:prstClr>
            </a:outerShdw>
          </a:effectLst>
        </p:spPr>
      </p:pic>
    </p:spTree>
    <p:extLst>
      <p:ext uri="{BB962C8B-B14F-4D97-AF65-F5344CB8AC3E}">
        <p14:creationId xmlns:p14="http://schemas.microsoft.com/office/powerpoint/2010/main" val="19632502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0" end="1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solidFill>
                  <a:schemeClr val="tx1"/>
                </a:solidFill>
                <a:effectLst>
                  <a:outerShdw blurRad="190500" dist="190500" dir="2700000" algn="tl" rotWithShape="0">
                    <a:srgbClr val="000000">
                      <a:alpha val="65000"/>
                    </a:srgbClr>
                  </a:outerShdw>
                </a:effectLst>
                <a:latin typeface="Tahoma" charset="0"/>
              </a:rPr>
              <a:t>Management Concerns</a:t>
            </a:r>
            <a:endParaRPr lang="en-US" sz="3600" dirty="0">
              <a:latin typeface="Tahoma" panose="020B0604030504040204" pitchFamily="34" charset="0"/>
              <a:ea typeface="Tahoma" panose="020B0604030504040204" pitchFamily="34" charset="0"/>
              <a:cs typeface="Tahoma" panose="020B0604030504040204" pitchFamily="34" charset="0"/>
            </a:endParaRPr>
          </a:p>
        </p:txBody>
      </p:sp>
      <p:sp>
        <p:nvSpPr>
          <p:cNvPr id="3" name="Content Placeholder 2"/>
          <p:cNvSpPr>
            <a:spLocks noGrp="1"/>
          </p:cNvSpPr>
          <p:nvPr>
            <p:ph idx="1"/>
          </p:nvPr>
        </p:nvSpPr>
        <p:spPr/>
        <p:txBody>
          <a:bodyPr>
            <a:normAutofit lnSpcReduction="10000"/>
          </a:bodyPr>
          <a:lstStyle/>
          <a:p>
            <a:pPr>
              <a:buClrTx/>
            </a:pPr>
            <a:r>
              <a:rPr lang="en-US" sz="2600" dirty="0">
                <a:effectLst>
                  <a:outerShdw blurRad="38100" dist="38100" dir="2700000" algn="tl">
                    <a:srgbClr val="000000">
                      <a:alpha val="43137"/>
                    </a:srgbClr>
                  </a:outerShdw>
                </a:effectLst>
                <a:latin typeface="Tahoma" pitchFamily="34" charset="0"/>
                <a:ea typeface="Tahoma" pitchFamily="34" charset="0"/>
                <a:cs typeface="Tahoma" pitchFamily="34" charset="0"/>
              </a:rPr>
              <a:t>Population trends</a:t>
            </a:r>
          </a:p>
          <a:p>
            <a:pPr lvl="1">
              <a:buClrTx/>
            </a:pPr>
            <a:r>
              <a:rPr lang="en-US" sz="2400" dirty="0">
                <a:solidFill>
                  <a:schemeClr val="accent1">
                    <a:lumMod val="40000"/>
                    <a:lumOff val="60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rPr>
              <a:t>Declining </a:t>
            </a:r>
            <a:r>
              <a:rPr lang="en-US" sz="2400" dirty="0" smtClean="0">
                <a:solidFill>
                  <a:schemeClr val="accent1">
                    <a:lumMod val="40000"/>
                    <a:lumOff val="60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rPr>
              <a:t>catch per unit effort </a:t>
            </a:r>
            <a:endParaRPr lang="en-US" sz="2400" dirty="0">
              <a:solidFill>
                <a:schemeClr val="accent1">
                  <a:lumMod val="40000"/>
                  <a:lumOff val="60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lvl="1">
              <a:buClrTx/>
            </a:pPr>
            <a:r>
              <a:rPr lang="en-US" sz="2400" dirty="0">
                <a:solidFill>
                  <a:schemeClr val="accent1">
                    <a:lumMod val="40000"/>
                    <a:lumOff val="60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rPr>
              <a:t>Recruitment failure  </a:t>
            </a:r>
          </a:p>
          <a:p>
            <a:pPr lvl="1">
              <a:buClrTx/>
            </a:pPr>
            <a:endParaRPr lang="en-US" sz="22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a:buClrTx/>
            </a:pPr>
            <a:r>
              <a:rPr lang="en-US" sz="2600" dirty="0">
                <a:effectLst>
                  <a:outerShdw blurRad="38100" dist="38100" dir="2700000" algn="tl">
                    <a:srgbClr val="000000">
                      <a:alpha val="43137"/>
                    </a:srgbClr>
                  </a:outerShdw>
                </a:effectLst>
                <a:latin typeface="Tahoma" pitchFamily="34" charset="0"/>
                <a:ea typeface="Tahoma" pitchFamily="34" charset="0"/>
                <a:cs typeface="Tahoma" pitchFamily="34" charset="0"/>
              </a:rPr>
              <a:t>Harvest regulations</a:t>
            </a:r>
          </a:p>
          <a:p>
            <a:pPr lvl="1">
              <a:buClrTx/>
            </a:pPr>
            <a:r>
              <a:rPr lang="en-US" sz="2400" dirty="0">
                <a:solidFill>
                  <a:schemeClr val="accent1">
                    <a:lumMod val="40000"/>
                    <a:lumOff val="60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rPr>
              <a:t>Harvest slot length limit</a:t>
            </a:r>
          </a:p>
          <a:p>
            <a:pPr lvl="2">
              <a:buClrTx/>
            </a:pPr>
            <a:r>
              <a:rPr lang="en-US" sz="2200" dirty="0">
                <a:solidFill>
                  <a:schemeClr val="accent1">
                    <a:lumMod val="40000"/>
                    <a:lumOff val="60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rPr>
              <a:t>102</a:t>
            </a:r>
            <a:r>
              <a:rPr lang="en-US" sz="2200" dirty="0"/>
              <a:t> </a:t>
            </a:r>
            <a:r>
              <a:rPr lang="en-US" sz="2200" dirty="0">
                <a:solidFill>
                  <a:schemeClr val="accent1">
                    <a:lumMod val="40000"/>
                    <a:lumOff val="60000"/>
                  </a:schemeClr>
                </a:solidFill>
                <a:latin typeface="Tahoma" panose="020B0604030504040204" pitchFamily="34" charset="0"/>
                <a:ea typeface="Tahoma" panose="020B0604030504040204" pitchFamily="34" charset="0"/>
                <a:cs typeface="Tahoma" panose="020B0604030504040204" pitchFamily="34" charset="0"/>
              </a:rPr>
              <a:t>– </a:t>
            </a:r>
            <a:r>
              <a:rPr lang="en-US" sz="2200" dirty="0">
                <a:solidFill>
                  <a:schemeClr val="accent1">
                    <a:lumMod val="40000"/>
                    <a:lumOff val="60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rPr>
              <a:t>152 cm fork length</a:t>
            </a:r>
          </a:p>
          <a:p>
            <a:pPr lvl="1">
              <a:buClrTx/>
            </a:pPr>
            <a:r>
              <a:rPr lang="en-US" sz="2400" dirty="0">
                <a:solidFill>
                  <a:schemeClr val="accent1">
                    <a:lumMod val="40000"/>
                    <a:lumOff val="60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rPr>
              <a:t>Bag limit: 3 fish per </a:t>
            </a:r>
            <a:r>
              <a:rPr lang="en-US" sz="2400" dirty="0" smtClean="0">
                <a:solidFill>
                  <a:schemeClr val="accent1">
                    <a:lumMod val="40000"/>
                    <a:lumOff val="60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rPr>
              <a:t>year</a:t>
            </a:r>
          </a:p>
          <a:p>
            <a:pPr lvl="1">
              <a:buClrTx/>
            </a:pPr>
            <a:r>
              <a:rPr lang="en-US" sz="2400" dirty="0" smtClean="0">
                <a:solidFill>
                  <a:schemeClr val="accent1">
                    <a:lumMod val="40000"/>
                    <a:lumOff val="60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rPr>
              <a:t>~ 50,000 licensed anglers </a:t>
            </a:r>
            <a:endParaRPr lang="en-US" sz="2400" dirty="0">
              <a:solidFill>
                <a:schemeClr val="accent1">
                  <a:lumMod val="40000"/>
                  <a:lumOff val="60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lvl="1">
              <a:buClrTx/>
            </a:pPr>
            <a:r>
              <a:rPr lang="en-US" sz="2400" dirty="0">
                <a:solidFill>
                  <a:schemeClr val="accent1">
                    <a:lumMod val="40000"/>
                    <a:lumOff val="60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rPr>
              <a:t>~ 48,000 White Sturgeon </a:t>
            </a:r>
          </a:p>
          <a:p>
            <a:pPr lvl="2">
              <a:buClrTx/>
            </a:pPr>
            <a:r>
              <a:rPr lang="en-US" sz="2400" i="1" dirty="0">
                <a:solidFill>
                  <a:schemeClr val="accent1">
                    <a:lumMod val="40000"/>
                    <a:lumOff val="60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rPr>
              <a:t>DuBois and </a:t>
            </a:r>
            <a:r>
              <a:rPr lang="en-US" sz="2400" i="1" dirty="0" err="1">
                <a:solidFill>
                  <a:schemeClr val="accent1">
                    <a:lumMod val="40000"/>
                    <a:lumOff val="60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rPr>
              <a:t>Gingras</a:t>
            </a:r>
            <a:r>
              <a:rPr lang="en-US" sz="2400" i="1" dirty="0">
                <a:solidFill>
                  <a:schemeClr val="accent1">
                    <a:lumMod val="40000"/>
                    <a:lumOff val="60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rPr>
              <a:t> (2011)</a:t>
            </a:r>
            <a:endParaRPr lang="en-US" sz="2400" i="1"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a:buClrTx/>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411480" lvl="1" indent="0">
              <a:buClrTx/>
              <a:buNone/>
            </a:pPr>
            <a:endParaRPr lang="en-US" sz="22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0" indent="0">
              <a:buClrTx/>
              <a:buNone/>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514350" indent="-514350">
              <a:buClrTx/>
              <a:buFont typeface="+mj-lt"/>
              <a:buAutoNum type="arabicPeriod"/>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514350" indent="-514350">
              <a:buClrTx/>
              <a:buFont typeface="+mj-lt"/>
              <a:buAutoNum type="arabicPeriod"/>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514350" indent="-514350">
              <a:buClrTx/>
              <a:buFont typeface="+mj-lt"/>
              <a:buAutoNum type="arabicPeriod"/>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514350" indent="-514350">
              <a:buClrTx/>
              <a:buFont typeface="+mj-lt"/>
              <a:buAutoNum type="arabicPeriod"/>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514350" indent="-514350">
              <a:buClrTx/>
              <a:buFont typeface="+mj-lt"/>
              <a:buAutoNum type="arabicPeriod"/>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514350" indent="-514350">
              <a:buClrTx/>
              <a:buFont typeface="+mj-lt"/>
              <a:buAutoNum type="arabicPeriod"/>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514350" indent="-514350">
              <a:buClrTx/>
              <a:buFont typeface="+mj-lt"/>
              <a:buAutoNum type="arabicPeriod"/>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514350" indent="-514350">
              <a:buClrTx/>
              <a:buFont typeface="+mj-lt"/>
              <a:buAutoNum type="arabicPeriod"/>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514350" indent="-514350">
              <a:buClrTx/>
              <a:buFont typeface="+mj-lt"/>
              <a:buAutoNum type="arabicPeriod"/>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411480" lvl="1" indent="0">
              <a:buClrTx/>
              <a:buSzPct val="100000"/>
              <a:buNone/>
            </a:pPr>
            <a:endParaRPr lang="en-US" sz="2400" dirty="0">
              <a:solidFill>
                <a:schemeClr val="accent1">
                  <a:lumMod val="40000"/>
                  <a:lumOff val="60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endParaRP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91200" y="1606443"/>
            <a:ext cx="2667000" cy="4741333"/>
          </a:xfrm>
          <a:prstGeom prst="rect">
            <a:avLst/>
          </a:prstGeom>
          <a:effectLst>
            <a:outerShdw blurRad="190500" dist="190500" dir="2700000" algn="tl" rotWithShape="0">
              <a:prstClr val="black">
                <a:alpha val="65000"/>
              </a:prstClr>
            </a:outerShdw>
          </a:effectLst>
        </p:spPr>
      </p:pic>
    </p:spTree>
    <p:extLst>
      <p:ext uri="{BB962C8B-B14F-4D97-AF65-F5344CB8AC3E}">
        <p14:creationId xmlns:p14="http://schemas.microsoft.com/office/powerpoint/2010/main" val="114363229"/>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53536"/>
            <a:ext cx="8382000" cy="1118064"/>
          </a:xfrm>
        </p:spPr>
        <p:txBody>
          <a:bodyPr>
            <a:normAutofit/>
          </a:bodyPr>
          <a:lstStyle/>
          <a:p>
            <a:r>
              <a:rPr lang="en-US" sz="3600" dirty="0">
                <a:solidFill>
                  <a:schemeClr val="tx1"/>
                </a:solidFill>
                <a:effectLst>
                  <a:outerShdw blurRad="190500" dist="190500" dir="2700000" algn="tl" rotWithShape="0">
                    <a:srgbClr val="000000">
                      <a:alpha val="65000"/>
                    </a:srgbClr>
                  </a:outerShdw>
                </a:effectLst>
                <a:latin typeface="Tahoma" charset="0"/>
              </a:rPr>
              <a:t>Objectives</a:t>
            </a:r>
            <a:endParaRPr lang="en-US" sz="3600" dirty="0">
              <a:latin typeface="Tahoma" pitchFamily="34" charset="0"/>
              <a:ea typeface="Tahoma" pitchFamily="34" charset="0"/>
              <a:cs typeface="Tahoma" pitchFamily="34" charset="0"/>
            </a:endParaRPr>
          </a:p>
        </p:txBody>
      </p:sp>
      <p:sp>
        <p:nvSpPr>
          <p:cNvPr id="3" name="Content Placeholder 2"/>
          <p:cNvSpPr>
            <a:spLocks noGrp="1"/>
          </p:cNvSpPr>
          <p:nvPr>
            <p:ph idx="1"/>
          </p:nvPr>
        </p:nvSpPr>
        <p:spPr/>
        <p:txBody>
          <a:bodyPr>
            <a:normAutofit fontScale="85000" lnSpcReduction="20000"/>
          </a:bodyPr>
          <a:lstStyle/>
          <a:p>
            <a:pPr>
              <a:buClrTx/>
            </a:pPr>
            <a:r>
              <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rPr>
              <a:t>Describe population demographics and dynamics</a:t>
            </a:r>
          </a:p>
          <a:p>
            <a:pPr marL="0" indent="0">
              <a:buClrTx/>
              <a:buNone/>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0" indent="0">
              <a:buClrTx/>
              <a:buNone/>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0" indent="0">
              <a:buClrTx/>
              <a:buNone/>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0" indent="0">
              <a:buClrTx/>
              <a:buNone/>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0" indent="0">
              <a:buClrTx/>
              <a:buNone/>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0" indent="0">
              <a:buClrTx/>
              <a:buNone/>
            </a:pPr>
            <a:r>
              <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rPr>
              <a:t> </a:t>
            </a:r>
          </a:p>
          <a:p>
            <a:pPr>
              <a:buClrTx/>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a:buClrTx/>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a:buClrTx/>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a:buClrTx/>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a:buClrTx/>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a:buClrTx/>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a:buClrTx/>
            </a:pPr>
            <a:r>
              <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rPr>
              <a:t>Model population growth of White Sturgeon under different management scenarios</a:t>
            </a:r>
            <a:endParaRPr lang="en-US" sz="2800" dirty="0">
              <a:solidFill>
                <a:schemeClr val="accent1">
                  <a:lumMod val="40000"/>
                  <a:lumOff val="60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lvl="1">
              <a:buClrTx/>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a:buClrTx/>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630936" lvl="2" indent="0">
              <a:buClrTx/>
              <a:buNone/>
            </a:pPr>
            <a:endParaRPr lang="en-US" sz="2100" dirty="0">
              <a:solidFill>
                <a:schemeClr val="accent1">
                  <a:lumMod val="40000"/>
                  <a:lumOff val="60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411480" lvl="1" indent="0">
              <a:buClrTx/>
              <a:buNone/>
            </a:pPr>
            <a:endParaRPr lang="en-US" sz="2400" dirty="0">
              <a:solidFill>
                <a:schemeClr val="accent1">
                  <a:lumMod val="40000"/>
                  <a:lumOff val="60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endParaRPr>
          </a:p>
        </p:txBody>
      </p:sp>
      <p:grpSp>
        <p:nvGrpSpPr>
          <p:cNvPr id="7" name="Group 6"/>
          <p:cNvGrpSpPr/>
          <p:nvPr/>
        </p:nvGrpSpPr>
        <p:grpSpPr>
          <a:xfrm>
            <a:off x="2381250" y="2133600"/>
            <a:ext cx="4381500" cy="2743200"/>
            <a:chOff x="2219393" y="2722974"/>
            <a:chExt cx="4333808" cy="3012143"/>
          </a:xfrm>
          <a:effectLst>
            <a:outerShdw blurRad="190500" dist="190500" dir="2700000" algn="tl" rotWithShape="0">
              <a:prstClr val="black">
                <a:alpha val="65000"/>
              </a:prstClr>
            </a:outerShdw>
          </a:effectLst>
        </p:grpSpPr>
        <p:pic>
          <p:nvPicPr>
            <p:cNvPr id="8" name="Picture 7"/>
            <p:cNvPicPr>
              <a:picLocks noChangeAspect="1"/>
            </p:cNvPicPr>
            <p:nvPr/>
          </p:nvPicPr>
          <p:blipFill rotWithShape="1">
            <a:blip r:embed="rId4" cstate="print">
              <a:extLst>
                <a:ext uri="{28A0092B-C50C-407E-A947-70E740481C1C}">
                  <a14:useLocalDpi xmlns:a14="http://schemas.microsoft.com/office/drawing/2010/main" val="0"/>
                </a:ext>
              </a:extLst>
            </a:blip>
            <a:srcRect r="25338"/>
            <a:stretch/>
          </p:blipFill>
          <p:spPr>
            <a:xfrm>
              <a:off x="4724401" y="2722974"/>
              <a:ext cx="1828800" cy="3012143"/>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219393" y="4060634"/>
              <a:ext cx="2636640" cy="1674483"/>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231724" y="2730995"/>
              <a:ext cx="2624309" cy="1329639"/>
            </a:xfrm>
            <a:prstGeom prst="rect">
              <a:avLst/>
            </a:prstGeom>
          </p:spPr>
        </p:pic>
      </p:grpSp>
      <p:sp>
        <p:nvSpPr>
          <p:cNvPr id="11" name="TextBox 10"/>
          <p:cNvSpPr txBox="1"/>
          <p:nvPr/>
        </p:nvSpPr>
        <p:spPr>
          <a:xfrm>
            <a:off x="727794" y="3610015"/>
            <a:ext cx="1762193" cy="400110"/>
          </a:xfrm>
          <a:prstGeom prst="rect">
            <a:avLst/>
          </a:prstGeom>
          <a:noFill/>
        </p:spPr>
        <p:txBody>
          <a:bodyPr wrap="square" rtlCol="0">
            <a:spAutoFit/>
          </a:bodyPr>
          <a:lstStyle/>
          <a:p>
            <a:r>
              <a:rPr lang="en-US" sz="2000" dirty="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Recruitment</a:t>
            </a:r>
          </a:p>
        </p:txBody>
      </p:sp>
      <p:sp>
        <p:nvSpPr>
          <p:cNvPr id="12" name="TextBox 11"/>
          <p:cNvSpPr txBox="1"/>
          <p:nvPr/>
        </p:nvSpPr>
        <p:spPr>
          <a:xfrm>
            <a:off x="725760" y="2388343"/>
            <a:ext cx="1762193" cy="400110"/>
          </a:xfrm>
          <a:prstGeom prst="rect">
            <a:avLst/>
          </a:prstGeom>
          <a:noFill/>
        </p:spPr>
        <p:txBody>
          <a:bodyPr wrap="square" rtlCol="0">
            <a:spAutoFit/>
          </a:bodyPr>
          <a:lstStyle/>
          <a:p>
            <a:r>
              <a:rPr lang="en-US" sz="2000" dirty="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Growth</a:t>
            </a:r>
          </a:p>
        </p:txBody>
      </p:sp>
      <p:cxnSp>
        <p:nvCxnSpPr>
          <p:cNvPr id="13" name="Straight Arrow Connector 12"/>
          <p:cNvCxnSpPr/>
          <p:nvPr/>
        </p:nvCxnSpPr>
        <p:spPr>
          <a:xfrm>
            <a:off x="2315481" y="3840216"/>
            <a:ext cx="533400" cy="99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315481" y="2582520"/>
            <a:ext cx="533400" cy="99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6951206" y="3641153"/>
            <a:ext cx="2226957" cy="400110"/>
          </a:xfrm>
          <a:prstGeom prst="rect">
            <a:avLst/>
          </a:prstGeom>
          <a:noFill/>
        </p:spPr>
        <p:txBody>
          <a:bodyPr wrap="square" rtlCol="0">
            <a:spAutoFit/>
          </a:bodyPr>
          <a:lstStyle/>
          <a:p>
            <a:r>
              <a:rPr lang="en-US" sz="2000" dirty="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Fishing mortality</a:t>
            </a:r>
          </a:p>
        </p:txBody>
      </p:sp>
      <p:sp>
        <p:nvSpPr>
          <p:cNvPr id="16" name="TextBox 15"/>
          <p:cNvSpPr txBox="1"/>
          <p:nvPr/>
        </p:nvSpPr>
        <p:spPr>
          <a:xfrm>
            <a:off x="6951206" y="2369937"/>
            <a:ext cx="2226957" cy="400110"/>
          </a:xfrm>
          <a:prstGeom prst="rect">
            <a:avLst/>
          </a:prstGeom>
          <a:noFill/>
        </p:spPr>
        <p:txBody>
          <a:bodyPr wrap="square" rtlCol="0">
            <a:spAutoFit/>
          </a:bodyPr>
          <a:lstStyle/>
          <a:p>
            <a:r>
              <a:rPr lang="en-US" sz="2000" dirty="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Natural mortality</a:t>
            </a:r>
          </a:p>
        </p:txBody>
      </p:sp>
      <p:cxnSp>
        <p:nvCxnSpPr>
          <p:cNvPr id="17" name="Straight Arrow Connector 16"/>
          <p:cNvCxnSpPr/>
          <p:nvPr/>
        </p:nvCxnSpPr>
        <p:spPr>
          <a:xfrm>
            <a:off x="6441875" y="2586953"/>
            <a:ext cx="533400" cy="99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6437555" y="3846501"/>
            <a:ext cx="533400" cy="99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33701002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95522"/>
    </mc:Choice>
    <mc:Fallback xmlns="">
      <p:transition spd="slow" advTm="9552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53536"/>
            <a:ext cx="8382000" cy="1118064"/>
          </a:xfrm>
        </p:spPr>
        <p:txBody>
          <a:bodyPr>
            <a:normAutofit/>
          </a:bodyPr>
          <a:lstStyle/>
          <a:p>
            <a:r>
              <a:rPr lang="en-US" sz="3600" dirty="0">
                <a:solidFill>
                  <a:schemeClr val="tx1"/>
                </a:solidFill>
                <a:effectLst>
                  <a:outerShdw blurRad="190500" dist="190500" dir="2700000" algn="tl" rotWithShape="0">
                    <a:srgbClr val="000000">
                      <a:alpha val="65000"/>
                    </a:srgbClr>
                  </a:outerShdw>
                </a:effectLst>
                <a:latin typeface="Tahoma" charset="0"/>
              </a:rPr>
              <a:t>Methods</a:t>
            </a:r>
            <a:endParaRPr lang="en-US" sz="3600" dirty="0">
              <a:latin typeface="Tahoma" pitchFamily="34" charset="0"/>
              <a:ea typeface="Tahoma" pitchFamily="34" charset="0"/>
              <a:cs typeface="Tahoma" pitchFamily="34" charset="0"/>
            </a:endParaRPr>
          </a:p>
        </p:txBody>
      </p:sp>
      <p:sp>
        <p:nvSpPr>
          <p:cNvPr id="3" name="Content Placeholder 2"/>
          <p:cNvSpPr>
            <a:spLocks noGrp="1"/>
          </p:cNvSpPr>
          <p:nvPr>
            <p:ph idx="1"/>
          </p:nvPr>
        </p:nvSpPr>
        <p:spPr>
          <a:xfrm>
            <a:off x="457200" y="1646236"/>
            <a:ext cx="8686800" cy="5364164"/>
          </a:xfrm>
        </p:spPr>
        <p:txBody>
          <a:bodyPr>
            <a:normAutofit/>
          </a:bodyPr>
          <a:lstStyle/>
          <a:p>
            <a:pPr>
              <a:buClrTx/>
            </a:pPr>
            <a:r>
              <a:rPr lang="en-US" sz="3400" dirty="0" smtClean="0">
                <a:effectLst>
                  <a:outerShdw blurRad="38100" dist="38100" dir="2700000" algn="tl">
                    <a:srgbClr val="000000">
                      <a:alpha val="43137"/>
                    </a:srgbClr>
                  </a:outerShdw>
                </a:effectLst>
                <a:latin typeface="Tahoma" pitchFamily="34" charset="0"/>
                <a:ea typeface="Tahoma" pitchFamily="34" charset="0"/>
                <a:cs typeface="Tahoma" pitchFamily="34" charset="0"/>
              </a:rPr>
              <a:t>CDFW adult sturgeon study </a:t>
            </a:r>
            <a:endParaRPr lang="en-US" sz="34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lvl="1">
              <a:buClrTx/>
            </a:pPr>
            <a:r>
              <a:rPr lang="en-US" dirty="0">
                <a:solidFill>
                  <a:schemeClr val="accent1">
                    <a:lumMod val="40000"/>
                    <a:lumOff val="60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rPr>
              <a:t>Suisun Bay </a:t>
            </a:r>
          </a:p>
          <a:p>
            <a:pPr lvl="1">
              <a:buClrTx/>
            </a:pPr>
            <a:r>
              <a:rPr lang="en-US" dirty="0">
                <a:solidFill>
                  <a:schemeClr val="accent1">
                    <a:lumMod val="40000"/>
                    <a:lumOff val="60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rPr>
              <a:t>Summer and fall</a:t>
            </a:r>
          </a:p>
          <a:p>
            <a:pPr lvl="2">
              <a:buClrTx/>
            </a:pPr>
            <a:r>
              <a:rPr lang="en-US" dirty="0">
                <a:solidFill>
                  <a:schemeClr val="accent1">
                    <a:lumMod val="40000"/>
                    <a:lumOff val="60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rPr>
              <a:t>2014</a:t>
            </a:r>
            <a:r>
              <a:rPr lang="en-US" sz="2400" dirty="0"/>
              <a:t> </a:t>
            </a:r>
            <a:r>
              <a:rPr lang="en-US" sz="2400" dirty="0">
                <a:solidFill>
                  <a:schemeClr val="accent1">
                    <a:lumMod val="40000"/>
                    <a:lumOff val="60000"/>
                  </a:schemeClr>
                </a:solidFill>
                <a:latin typeface="Tahoma" panose="020B0604030504040204" pitchFamily="34" charset="0"/>
                <a:ea typeface="Tahoma" panose="020B0604030504040204" pitchFamily="34" charset="0"/>
                <a:cs typeface="Tahoma" panose="020B0604030504040204" pitchFamily="34" charset="0"/>
              </a:rPr>
              <a:t>– </a:t>
            </a:r>
            <a:r>
              <a:rPr lang="en-US" dirty="0">
                <a:solidFill>
                  <a:schemeClr val="accent1">
                    <a:lumMod val="40000"/>
                    <a:lumOff val="60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rPr>
              <a:t>2016</a:t>
            </a:r>
          </a:p>
          <a:p>
            <a:pPr lvl="1">
              <a:buClrTx/>
            </a:pPr>
            <a:endParaRPr lang="en-US" sz="22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0" indent="0">
              <a:buClrTx/>
              <a:buNone/>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0" indent="0">
              <a:buClrTx/>
              <a:buNone/>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0" indent="0">
              <a:buClrTx/>
              <a:buNone/>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0" indent="0">
              <a:buClrTx/>
              <a:buNone/>
            </a:pPr>
            <a:r>
              <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rPr>
              <a:t> </a:t>
            </a:r>
          </a:p>
          <a:p>
            <a:pPr>
              <a:buClrTx/>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a:buClrTx/>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a:buClrTx/>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a:buClrTx/>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a:buClrTx/>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a:buClrTx/>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lvl="1">
              <a:buClrTx/>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a:buClrTx/>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630936" lvl="2" indent="0">
              <a:buClrTx/>
              <a:buNone/>
            </a:pPr>
            <a:endParaRPr lang="en-US" sz="2100" dirty="0">
              <a:solidFill>
                <a:schemeClr val="accent1">
                  <a:lumMod val="40000"/>
                  <a:lumOff val="60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411480" lvl="1" indent="0">
              <a:buClrTx/>
              <a:buNone/>
            </a:pPr>
            <a:endParaRPr lang="en-US" sz="2400" dirty="0">
              <a:solidFill>
                <a:schemeClr val="accent1">
                  <a:lumMod val="40000"/>
                  <a:lumOff val="60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endParaRPr>
          </a:p>
        </p:txBody>
      </p:sp>
      <p:pic>
        <p:nvPicPr>
          <p:cNvPr id="5" name="Picture 4"/>
          <p:cNvPicPr>
            <a:picLocks noChangeAspect="1"/>
          </p:cNvPicPr>
          <p:nvPr/>
        </p:nvPicPr>
        <p:blipFill>
          <a:blip r:embed="rId4" cstate="print">
            <a:clrChange>
              <a:clrFrom>
                <a:srgbClr val="FFFFFF"/>
              </a:clrFrom>
              <a:clrTo>
                <a:srgbClr val="FFFFFF">
                  <a:alpha val="0"/>
                </a:srgbClr>
              </a:clrTo>
            </a:clrChange>
          </a:blip>
          <a:stretch>
            <a:fillRect/>
          </a:stretch>
        </p:blipFill>
        <p:spPr>
          <a:xfrm>
            <a:off x="3276600" y="2286000"/>
            <a:ext cx="5680927" cy="4267200"/>
          </a:xfrm>
          <a:prstGeom prst="rect">
            <a:avLst/>
          </a:prstGeom>
        </p:spPr>
      </p:pic>
      <p:sp>
        <p:nvSpPr>
          <p:cNvPr id="10" name="TextBox 9"/>
          <p:cNvSpPr txBox="1"/>
          <p:nvPr/>
        </p:nvSpPr>
        <p:spPr>
          <a:xfrm rot="20054238">
            <a:off x="7079167" y="2110182"/>
            <a:ext cx="1442576" cy="646331"/>
          </a:xfrm>
          <a:prstGeom prst="rect">
            <a:avLst/>
          </a:prstGeom>
          <a:noFill/>
        </p:spPr>
        <p:txBody>
          <a:bodyPr wrap="square" rtlCol="0">
            <a:spAutoFit/>
          </a:bodyPr>
          <a:lstStyle/>
          <a:p>
            <a:pPr algn="ctr"/>
            <a:r>
              <a:rPr lang="en-US" dirty="0">
                <a:latin typeface="Tahoma" panose="020B0604030504040204" pitchFamily="34" charset="0"/>
                <a:ea typeface="Tahoma" panose="020B0604030504040204" pitchFamily="34" charset="0"/>
                <a:cs typeface="Tahoma" panose="020B0604030504040204" pitchFamily="34" charset="0"/>
              </a:rPr>
              <a:t>Sacramento River</a:t>
            </a:r>
          </a:p>
        </p:txBody>
      </p:sp>
      <p:sp>
        <p:nvSpPr>
          <p:cNvPr id="11" name="TextBox 10"/>
          <p:cNvSpPr txBox="1"/>
          <p:nvPr/>
        </p:nvSpPr>
        <p:spPr>
          <a:xfrm rot="20849723">
            <a:off x="7366998" y="3282414"/>
            <a:ext cx="1532256" cy="646331"/>
          </a:xfrm>
          <a:prstGeom prst="rect">
            <a:avLst/>
          </a:prstGeom>
          <a:noFill/>
        </p:spPr>
        <p:txBody>
          <a:bodyPr wrap="square" rtlCol="0">
            <a:spAutoFit/>
          </a:bodyPr>
          <a:lstStyle/>
          <a:p>
            <a:r>
              <a:rPr lang="en-US" dirty="0">
                <a:latin typeface="Tahoma" panose="020B0604030504040204" pitchFamily="34" charset="0"/>
                <a:ea typeface="Tahoma" panose="020B0604030504040204" pitchFamily="34" charset="0"/>
                <a:cs typeface="Tahoma" panose="020B0604030504040204" pitchFamily="34" charset="0"/>
              </a:rPr>
              <a:t>San Joaquin River</a:t>
            </a:r>
          </a:p>
        </p:txBody>
      </p:sp>
      <p:sp>
        <p:nvSpPr>
          <p:cNvPr id="18" name="Oval 17"/>
          <p:cNvSpPr/>
          <p:nvPr/>
        </p:nvSpPr>
        <p:spPr>
          <a:xfrm>
            <a:off x="5943600" y="2362200"/>
            <a:ext cx="838200" cy="957113"/>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41384306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95522"/>
    </mc:Choice>
    <mc:Fallback xmlns="">
      <p:transition spd="slow" advTm="9552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00600" y="1524001"/>
            <a:ext cx="3733800" cy="4978400"/>
          </a:xfrm>
          <a:prstGeom prst="rect">
            <a:avLst/>
          </a:prstGeom>
          <a:effectLst>
            <a:outerShdw blurRad="190500" dist="190500" dir="2700000" algn="tl" rotWithShape="0">
              <a:prstClr val="black">
                <a:alpha val="65000"/>
              </a:prstClr>
            </a:outerShdw>
          </a:effectLst>
        </p:spPr>
      </p:pic>
      <p:sp>
        <p:nvSpPr>
          <p:cNvPr id="2" name="Title 1"/>
          <p:cNvSpPr>
            <a:spLocks noGrp="1"/>
          </p:cNvSpPr>
          <p:nvPr>
            <p:ph type="title"/>
          </p:nvPr>
        </p:nvSpPr>
        <p:spPr>
          <a:xfrm>
            <a:off x="304800" y="253536"/>
            <a:ext cx="8382000" cy="1118064"/>
          </a:xfrm>
        </p:spPr>
        <p:txBody>
          <a:bodyPr>
            <a:normAutofit/>
          </a:bodyPr>
          <a:lstStyle/>
          <a:p>
            <a:r>
              <a:rPr lang="en-US" sz="3600" dirty="0">
                <a:solidFill>
                  <a:schemeClr val="tx1"/>
                </a:solidFill>
                <a:effectLst>
                  <a:outerShdw blurRad="190500" dist="190500" dir="2700000" algn="tl" rotWithShape="0">
                    <a:srgbClr val="000000">
                      <a:alpha val="65000"/>
                    </a:srgbClr>
                  </a:outerShdw>
                </a:effectLst>
                <a:latin typeface="Tahoma" charset="0"/>
              </a:rPr>
              <a:t>Methods</a:t>
            </a:r>
            <a:endParaRPr lang="en-US" sz="3600" dirty="0">
              <a:latin typeface="Tahoma" pitchFamily="34" charset="0"/>
              <a:ea typeface="Tahoma" pitchFamily="34" charset="0"/>
              <a:cs typeface="Tahoma" pitchFamily="34" charset="0"/>
            </a:endParaRPr>
          </a:p>
        </p:txBody>
      </p:sp>
      <p:sp>
        <p:nvSpPr>
          <p:cNvPr id="3" name="Content Placeholder 2"/>
          <p:cNvSpPr>
            <a:spLocks noGrp="1"/>
          </p:cNvSpPr>
          <p:nvPr>
            <p:ph idx="1"/>
          </p:nvPr>
        </p:nvSpPr>
        <p:spPr>
          <a:xfrm>
            <a:off x="457200" y="1646236"/>
            <a:ext cx="8686800" cy="5364164"/>
          </a:xfrm>
        </p:spPr>
        <p:txBody>
          <a:bodyPr>
            <a:normAutofit fontScale="92500" lnSpcReduction="10000"/>
          </a:bodyPr>
          <a:lstStyle/>
          <a:p>
            <a:pPr>
              <a:buClrTx/>
            </a:pPr>
            <a:r>
              <a:rPr lang="en-US" sz="3700" dirty="0">
                <a:effectLst>
                  <a:outerShdw blurRad="38100" dist="38100" dir="2700000" algn="tl">
                    <a:srgbClr val="000000">
                      <a:alpha val="43137"/>
                    </a:srgbClr>
                  </a:outerShdw>
                </a:effectLst>
                <a:latin typeface="Tahoma" pitchFamily="34" charset="0"/>
                <a:ea typeface="Tahoma" pitchFamily="34" charset="0"/>
                <a:cs typeface="Tahoma" pitchFamily="34" charset="0"/>
              </a:rPr>
              <a:t>Sampling methods</a:t>
            </a:r>
          </a:p>
          <a:p>
            <a:pPr lvl="1">
              <a:buClrTx/>
            </a:pPr>
            <a:r>
              <a:rPr lang="en-US" sz="2800" dirty="0">
                <a:solidFill>
                  <a:schemeClr val="accent1">
                    <a:lumMod val="40000"/>
                    <a:lumOff val="60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rPr>
              <a:t>Trammel netting   </a:t>
            </a:r>
          </a:p>
          <a:p>
            <a:pPr marL="0" indent="0">
              <a:buClrTx/>
              <a:buNone/>
            </a:pPr>
            <a:endParaRPr lang="en-US" sz="34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a:buClrTx/>
            </a:pPr>
            <a:r>
              <a:rPr lang="en-US" sz="3700" dirty="0">
                <a:effectLst>
                  <a:outerShdw blurRad="38100" dist="38100" dir="2700000" algn="tl">
                    <a:srgbClr val="000000">
                      <a:alpha val="43137"/>
                    </a:srgbClr>
                  </a:outerShdw>
                </a:effectLst>
                <a:latin typeface="Tahoma" pitchFamily="34" charset="0"/>
                <a:ea typeface="Tahoma" pitchFamily="34" charset="0"/>
                <a:cs typeface="Tahoma" pitchFamily="34" charset="0"/>
              </a:rPr>
              <a:t>Processing</a:t>
            </a:r>
            <a:r>
              <a:rPr lang="en-US" sz="3400" dirty="0">
                <a:effectLst>
                  <a:outerShdw blurRad="38100" dist="38100" dir="2700000" algn="tl">
                    <a:srgbClr val="000000">
                      <a:alpha val="43137"/>
                    </a:srgbClr>
                  </a:outerShdw>
                </a:effectLst>
                <a:latin typeface="Tahoma" pitchFamily="34" charset="0"/>
                <a:ea typeface="Tahoma" pitchFamily="34" charset="0"/>
                <a:cs typeface="Tahoma" pitchFamily="34" charset="0"/>
              </a:rPr>
              <a:t> </a:t>
            </a:r>
          </a:p>
          <a:p>
            <a:pPr lvl="1">
              <a:buClrTx/>
            </a:pPr>
            <a:r>
              <a:rPr lang="en-US" sz="2800" dirty="0">
                <a:solidFill>
                  <a:schemeClr val="accent1">
                    <a:lumMod val="40000"/>
                    <a:lumOff val="60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rPr>
              <a:t>Length </a:t>
            </a:r>
          </a:p>
          <a:p>
            <a:pPr lvl="1">
              <a:buClrTx/>
            </a:pPr>
            <a:r>
              <a:rPr lang="en-US" sz="2800" dirty="0">
                <a:solidFill>
                  <a:schemeClr val="accent1">
                    <a:lumMod val="40000"/>
                    <a:lumOff val="60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rPr>
              <a:t>Tagging </a:t>
            </a:r>
          </a:p>
          <a:p>
            <a:pPr lvl="2">
              <a:buClrTx/>
            </a:pPr>
            <a:r>
              <a:rPr lang="en-US" sz="2400" dirty="0">
                <a:solidFill>
                  <a:schemeClr val="accent1">
                    <a:lumMod val="40000"/>
                    <a:lumOff val="60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rPr>
              <a:t>Disc-dangler reward tag </a:t>
            </a:r>
          </a:p>
          <a:p>
            <a:pPr lvl="1">
              <a:buClrTx/>
            </a:pPr>
            <a:r>
              <a:rPr lang="en-US" sz="2800" dirty="0">
                <a:solidFill>
                  <a:schemeClr val="accent1">
                    <a:lumMod val="40000"/>
                    <a:lumOff val="60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rPr>
              <a:t>Pectoral fin ray removal </a:t>
            </a:r>
          </a:p>
          <a:p>
            <a:pPr marL="411480" lvl="1" indent="0">
              <a:buClrTx/>
              <a:buNone/>
            </a:pPr>
            <a:endParaRPr lang="en-US" sz="22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0" indent="0">
              <a:buClrTx/>
              <a:buNone/>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0" indent="0">
              <a:buClrTx/>
              <a:buNone/>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0" indent="0" algn="ctr">
              <a:buClrTx/>
              <a:buNone/>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0" indent="0">
              <a:buClrTx/>
              <a:buNone/>
            </a:pPr>
            <a:r>
              <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rPr>
              <a:t> </a:t>
            </a:r>
          </a:p>
          <a:p>
            <a:pPr>
              <a:buClrTx/>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a:buClrTx/>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a:buClrTx/>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a:buClrTx/>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a:buClrTx/>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a:buClrTx/>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lvl="1">
              <a:buClrTx/>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a:buClrTx/>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630936" lvl="2" indent="0">
              <a:buClrTx/>
              <a:buNone/>
            </a:pPr>
            <a:endParaRPr lang="en-US" sz="2100" dirty="0">
              <a:solidFill>
                <a:schemeClr val="accent1">
                  <a:lumMod val="40000"/>
                  <a:lumOff val="60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411480" lvl="1" indent="0">
              <a:buClrTx/>
              <a:buNone/>
            </a:pPr>
            <a:endParaRPr lang="en-US" sz="2400" dirty="0">
              <a:solidFill>
                <a:schemeClr val="accent1">
                  <a:lumMod val="40000"/>
                  <a:lumOff val="60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endParaRPr>
          </a:p>
        </p:txBody>
      </p:sp>
      <p:sp>
        <p:nvSpPr>
          <p:cNvPr id="6" name="Oval 5"/>
          <p:cNvSpPr/>
          <p:nvPr/>
        </p:nvSpPr>
        <p:spPr>
          <a:xfrm>
            <a:off x="6096000" y="2514600"/>
            <a:ext cx="1066800" cy="1143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41384306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95522"/>
    </mc:Choice>
    <mc:Fallback xmlns="">
      <p:transition spd="slow" advTm="9552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solidFill>
                  <a:schemeClr val="tx1"/>
                </a:solidFill>
                <a:effectLst>
                  <a:outerShdw blurRad="190500" dist="190500" dir="2700000" algn="tl" rotWithShape="0">
                    <a:srgbClr val="000000">
                      <a:alpha val="65000"/>
                    </a:srgbClr>
                  </a:outerShdw>
                </a:effectLst>
                <a:latin typeface="Tahoma" charset="0"/>
              </a:rPr>
              <a:t>Methods</a:t>
            </a:r>
            <a:endParaRPr lang="en-US" sz="3600" dirty="0">
              <a:latin typeface="Tahoma" pitchFamily="34" charset="0"/>
              <a:ea typeface="Tahoma" pitchFamily="34" charset="0"/>
              <a:cs typeface="Tahoma" pitchFamily="34" charset="0"/>
            </a:endParaRPr>
          </a:p>
        </p:txBody>
      </p:sp>
      <p:sp>
        <p:nvSpPr>
          <p:cNvPr id="3" name="Content Placeholder 2"/>
          <p:cNvSpPr>
            <a:spLocks noGrp="1"/>
          </p:cNvSpPr>
          <p:nvPr>
            <p:ph idx="1"/>
          </p:nvPr>
        </p:nvSpPr>
        <p:spPr>
          <a:xfrm>
            <a:off x="228600" y="1524000"/>
            <a:ext cx="8915400" cy="5181600"/>
          </a:xfrm>
        </p:spPr>
        <p:txBody>
          <a:bodyPr>
            <a:normAutofit fontScale="77500" lnSpcReduction="20000"/>
          </a:bodyPr>
          <a:lstStyle/>
          <a:p>
            <a:pPr>
              <a:buClrTx/>
            </a:pPr>
            <a:r>
              <a:rPr lang="en-US" sz="3300" dirty="0" smtClean="0">
                <a:effectLst>
                  <a:outerShdw blurRad="38100" dist="38100" dir="2700000" algn="tl">
                    <a:srgbClr val="000000">
                      <a:alpha val="43137"/>
                    </a:srgbClr>
                  </a:outerShdw>
                </a:effectLst>
                <a:latin typeface="Tahoma" pitchFamily="34" charset="0"/>
                <a:ea typeface="Tahoma" pitchFamily="34" charset="0"/>
                <a:cs typeface="Tahoma" pitchFamily="34" charset="0"/>
              </a:rPr>
              <a:t>Age</a:t>
            </a:r>
          </a:p>
          <a:p>
            <a:pPr>
              <a:buClrTx/>
            </a:pPr>
            <a:endParaRPr lang="en-US" sz="33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a:buClrTx/>
            </a:pPr>
            <a:r>
              <a:rPr lang="en-US" sz="3300" dirty="0" smtClean="0">
                <a:effectLst>
                  <a:outerShdw blurRad="38100" dist="38100" dir="2700000" algn="tl">
                    <a:srgbClr val="000000">
                      <a:alpha val="43137"/>
                    </a:srgbClr>
                  </a:outerShdw>
                </a:effectLst>
                <a:latin typeface="Tahoma" pitchFamily="34" charset="0"/>
                <a:ea typeface="Tahoma" pitchFamily="34" charset="0"/>
                <a:cs typeface="Tahoma" pitchFamily="34" charset="0"/>
              </a:rPr>
              <a:t>Size selectivity</a:t>
            </a:r>
          </a:p>
          <a:p>
            <a:pPr lvl="1">
              <a:buClrTx/>
            </a:pPr>
            <a:r>
              <a:rPr lang="en-US" sz="2800" dirty="0" smtClean="0">
                <a:solidFill>
                  <a:schemeClr val="accent1">
                    <a:lumMod val="40000"/>
                    <a:lumOff val="60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rPr>
              <a:t>SELECT (Millar and Fryer 1999)</a:t>
            </a:r>
            <a:endParaRPr lang="en-US" sz="2800" dirty="0">
              <a:solidFill>
                <a:schemeClr val="accent1">
                  <a:lumMod val="40000"/>
                  <a:lumOff val="60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lvl="1">
              <a:buClrTx/>
            </a:pPr>
            <a:endParaRPr lang="en-US" sz="27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a:buClrTx/>
            </a:pPr>
            <a:r>
              <a:rPr lang="en-US" sz="3300" dirty="0" smtClean="0">
                <a:effectLst>
                  <a:outerShdw blurRad="38100" dist="38100" dir="2700000" algn="tl">
                    <a:srgbClr val="000000">
                      <a:alpha val="43137"/>
                    </a:srgbClr>
                  </a:outerShdw>
                </a:effectLst>
                <a:latin typeface="Tahoma" pitchFamily="34" charset="0"/>
                <a:ea typeface="Tahoma" pitchFamily="34" charset="0"/>
                <a:cs typeface="Tahoma" pitchFamily="34" charset="0"/>
              </a:rPr>
              <a:t>Growth</a:t>
            </a:r>
            <a:endParaRPr lang="en-US" sz="33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lvl="1">
              <a:buClrTx/>
            </a:pPr>
            <a:r>
              <a:rPr lang="en-US" sz="2900" dirty="0">
                <a:solidFill>
                  <a:schemeClr val="accent1">
                    <a:lumMod val="40000"/>
                    <a:lumOff val="60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rPr>
              <a:t>von</a:t>
            </a:r>
            <a:r>
              <a:rPr lang="en-US" dirty="0">
                <a:solidFill>
                  <a:schemeClr val="accent1">
                    <a:lumMod val="40000"/>
                    <a:lumOff val="60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rPr>
              <a:t> </a:t>
            </a:r>
            <a:r>
              <a:rPr lang="en-US" sz="2900" dirty="0" err="1">
                <a:solidFill>
                  <a:schemeClr val="accent1">
                    <a:lumMod val="40000"/>
                    <a:lumOff val="60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rPr>
              <a:t>Bertalanffy</a:t>
            </a:r>
            <a:endParaRPr lang="en-US" sz="2900" dirty="0">
              <a:solidFill>
                <a:schemeClr val="accent1">
                  <a:lumMod val="40000"/>
                  <a:lumOff val="60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lvl="1">
              <a:buClrTx/>
            </a:pPr>
            <a:endParaRPr lang="en-US" sz="2400" dirty="0">
              <a:solidFill>
                <a:schemeClr val="accent1">
                  <a:lumMod val="40000"/>
                  <a:lumOff val="60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a:buClrTx/>
            </a:pPr>
            <a:r>
              <a:rPr lang="en-US" sz="3400" dirty="0">
                <a:effectLst>
                  <a:outerShdw blurRad="38100" dist="38100" dir="2700000" algn="tl">
                    <a:srgbClr val="000000">
                      <a:alpha val="43137"/>
                    </a:srgbClr>
                  </a:outerShdw>
                </a:effectLst>
                <a:latin typeface="Tahoma" pitchFamily="34" charset="0"/>
                <a:ea typeface="Tahoma" pitchFamily="34" charset="0"/>
                <a:cs typeface="Tahoma" pitchFamily="34" charset="0"/>
              </a:rPr>
              <a:t>Mortality </a:t>
            </a:r>
          </a:p>
          <a:p>
            <a:pPr lvl="1">
              <a:buClrTx/>
            </a:pPr>
            <a:r>
              <a:rPr lang="en-US" sz="2900" dirty="0">
                <a:solidFill>
                  <a:schemeClr val="accent1">
                    <a:lumMod val="40000"/>
                    <a:lumOff val="60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rPr>
              <a:t>Total annual mortality </a:t>
            </a:r>
          </a:p>
          <a:p>
            <a:pPr lvl="1">
              <a:buClrTx/>
            </a:pPr>
            <a:r>
              <a:rPr lang="en-US" sz="2900" dirty="0">
                <a:solidFill>
                  <a:schemeClr val="accent1">
                    <a:lumMod val="40000"/>
                    <a:lumOff val="60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rPr>
              <a:t>Exploitation </a:t>
            </a:r>
          </a:p>
          <a:p>
            <a:pPr lvl="1">
              <a:buClrTx/>
            </a:pPr>
            <a:endParaRPr lang="en-US" sz="2900" dirty="0">
              <a:solidFill>
                <a:schemeClr val="accent1">
                  <a:lumMod val="40000"/>
                  <a:lumOff val="60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a:buClrTx/>
            </a:pPr>
            <a:r>
              <a:rPr lang="en-US" sz="3400" dirty="0" smtClean="0">
                <a:effectLst>
                  <a:outerShdw blurRad="38100" dist="38100" dir="2700000" algn="tl">
                    <a:srgbClr val="000000">
                      <a:alpha val="43137"/>
                    </a:srgbClr>
                  </a:outerShdw>
                </a:effectLst>
                <a:latin typeface="Tahoma" pitchFamily="34" charset="0"/>
                <a:ea typeface="Tahoma" pitchFamily="34" charset="0"/>
                <a:cs typeface="Tahoma" pitchFamily="34" charset="0"/>
              </a:rPr>
              <a:t>Reproduction </a:t>
            </a:r>
            <a:endParaRPr lang="en-US" sz="34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lvl="1">
              <a:buClrTx/>
            </a:pPr>
            <a:r>
              <a:rPr lang="en-US" sz="2900" dirty="0" smtClean="0">
                <a:solidFill>
                  <a:schemeClr val="accent1">
                    <a:lumMod val="40000"/>
                    <a:lumOff val="60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rPr>
              <a:t>Maturity</a:t>
            </a:r>
          </a:p>
          <a:p>
            <a:pPr lvl="1">
              <a:buClrTx/>
            </a:pPr>
            <a:r>
              <a:rPr lang="en-US" sz="2900" dirty="0" smtClean="0">
                <a:solidFill>
                  <a:schemeClr val="accent1">
                    <a:lumMod val="40000"/>
                    <a:lumOff val="60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rPr>
              <a:t>Fecundity </a:t>
            </a: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lvl="1">
              <a:buClrTx/>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lvl="1">
              <a:buClrTx/>
            </a:pPr>
            <a:endParaRPr lang="en-US" sz="22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0" indent="0">
              <a:buClrTx/>
              <a:buNone/>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lvl="1">
              <a:buClrTx/>
            </a:pPr>
            <a:endParaRPr lang="en-US" sz="2100" dirty="0">
              <a:solidFill>
                <a:schemeClr val="accent1">
                  <a:lumMod val="40000"/>
                  <a:lumOff val="60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lvl="1">
              <a:buClrTx/>
            </a:pPr>
            <a:endParaRPr lang="en-US" sz="2100" dirty="0">
              <a:solidFill>
                <a:schemeClr val="accent1">
                  <a:lumMod val="40000"/>
                  <a:lumOff val="60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lvl="1">
              <a:buClrTx/>
            </a:pPr>
            <a:endParaRPr lang="en-US" sz="2100" dirty="0">
              <a:solidFill>
                <a:schemeClr val="accent1">
                  <a:lumMod val="40000"/>
                  <a:lumOff val="60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a:buClrTx/>
            </a:pPr>
            <a:endParaRPr lang="en-US" sz="28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lvl="1">
              <a:buClrTx/>
            </a:pPr>
            <a:endParaRPr lang="en-US" sz="22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p:txBody>
      </p:sp>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81600" y="1905000"/>
            <a:ext cx="3236382" cy="4315176"/>
          </a:xfrm>
          <a:prstGeom prst="rect">
            <a:avLst/>
          </a:prstGeom>
          <a:effectLst>
            <a:outerShdw blurRad="190500" dist="190500" dir="2700000" algn="tl" rotWithShape="0">
              <a:prstClr val="black">
                <a:alpha val="65000"/>
              </a:prstClr>
            </a:outerShdw>
          </a:effectLst>
        </p:spPr>
      </p:pic>
    </p:spTree>
    <p:custDataLst>
      <p:tags r:id="rId1"/>
    </p:custDataLst>
    <p:extLst>
      <p:ext uri="{BB962C8B-B14F-4D97-AF65-F5344CB8AC3E}">
        <p14:creationId xmlns:p14="http://schemas.microsoft.com/office/powerpoint/2010/main" val="228762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20740"/>
    </mc:Choice>
    <mc:Fallback xmlns="">
      <p:transition spd="slow" advTm="2074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12" end="12"/>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3" end="13"/>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6.2|7.2|16.1|2.5|9"/>
</p:tagLst>
</file>

<file path=ppt/tags/tag10.xml><?xml version="1.0" encoding="utf-8"?>
<p:tagLst xmlns:a="http://schemas.openxmlformats.org/drawingml/2006/main" xmlns:r="http://schemas.openxmlformats.org/officeDocument/2006/relationships" xmlns:p="http://schemas.openxmlformats.org/presentationml/2006/main">
  <p:tag name="TIMING" val="|6.5|7.3|5.1"/>
</p:tagLst>
</file>

<file path=ppt/tags/tag11.xml><?xml version="1.0" encoding="utf-8"?>
<p:tagLst xmlns:a="http://schemas.openxmlformats.org/drawingml/2006/main" xmlns:r="http://schemas.openxmlformats.org/officeDocument/2006/relationships" xmlns:p="http://schemas.openxmlformats.org/presentationml/2006/main">
  <p:tag name="TIMING" val="|6.5|7.3|5.1"/>
</p:tagLst>
</file>

<file path=ppt/tags/tag2.xml><?xml version="1.0" encoding="utf-8"?>
<p:tagLst xmlns:a="http://schemas.openxmlformats.org/drawingml/2006/main" xmlns:r="http://schemas.openxmlformats.org/officeDocument/2006/relationships" xmlns:p="http://schemas.openxmlformats.org/presentationml/2006/main">
  <p:tag name="TIMING" val="|32.7"/>
</p:tagLst>
</file>

<file path=ppt/tags/tag3.xml><?xml version="1.0" encoding="utf-8"?>
<p:tagLst xmlns:a="http://schemas.openxmlformats.org/drawingml/2006/main" xmlns:r="http://schemas.openxmlformats.org/officeDocument/2006/relationships" xmlns:p="http://schemas.openxmlformats.org/presentationml/2006/main">
  <p:tag name="TIMING" val="|20.5|1.5|4.5|21.1|0.2|0.3"/>
</p:tagLst>
</file>

<file path=ppt/tags/tag4.xml><?xml version="1.0" encoding="utf-8"?>
<p:tagLst xmlns:a="http://schemas.openxmlformats.org/drawingml/2006/main" xmlns:r="http://schemas.openxmlformats.org/officeDocument/2006/relationships" xmlns:p="http://schemas.openxmlformats.org/presentationml/2006/main">
  <p:tag name="TIMING" val="|20.5|1.5|4.5|21.1|0.2|0.3"/>
</p:tagLst>
</file>

<file path=ppt/tags/tag5.xml><?xml version="1.0" encoding="utf-8"?>
<p:tagLst xmlns:a="http://schemas.openxmlformats.org/drawingml/2006/main" xmlns:r="http://schemas.openxmlformats.org/officeDocument/2006/relationships" xmlns:p="http://schemas.openxmlformats.org/presentationml/2006/main">
  <p:tag name="TIMING" val="|20.5|1.5|4.5|21.1|0.2|0.3"/>
</p:tagLst>
</file>

<file path=ppt/tags/tag6.xml><?xml version="1.0" encoding="utf-8"?>
<p:tagLst xmlns:a="http://schemas.openxmlformats.org/drawingml/2006/main" xmlns:r="http://schemas.openxmlformats.org/officeDocument/2006/relationships" xmlns:p="http://schemas.openxmlformats.org/presentationml/2006/main">
  <p:tag name="TIMING" val="|10.3|2.6|3.8"/>
</p:tagLst>
</file>

<file path=ppt/tags/tag7.xml><?xml version="1.0" encoding="utf-8"?>
<p:tagLst xmlns:a="http://schemas.openxmlformats.org/drawingml/2006/main" xmlns:r="http://schemas.openxmlformats.org/officeDocument/2006/relationships" xmlns:p="http://schemas.openxmlformats.org/presentationml/2006/main">
  <p:tag name="TIMING" val="|10.3|2.6|3.8"/>
</p:tagLst>
</file>

<file path=ppt/tags/tag8.xml><?xml version="1.0" encoding="utf-8"?>
<p:tagLst xmlns:a="http://schemas.openxmlformats.org/drawingml/2006/main" xmlns:r="http://schemas.openxmlformats.org/officeDocument/2006/relationships" xmlns:p="http://schemas.openxmlformats.org/presentationml/2006/main">
  <p:tag name="TIMING" val="|10.3|2.6|3.8"/>
</p:tagLst>
</file>

<file path=ppt/tags/tag9.xml><?xml version="1.0" encoding="utf-8"?>
<p:tagLst xmlns:a="http://schemas.openxmlformats.org/drawingml/2006/main" xmlns:r="http://schemas.openxmlformats.org/officeDocument/2006/relationships" xmlns:p="http://schemas.openxmlformats.org/presentationml/2006/main">
  <p:tag name="TIMING" val="|10.3|2.6|3.8"/>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Foundry">
  <a:themeElements>
    <a:clrScheme name="Custom 1">
      <a:dk1>
        <a:sysClr val="windowText" lastClr="000000"/>
      </a:dk1>
      <a:lt1>
        <a:sysClr val="window" lastClr="FFFFFF"/>
      </a:lt1>
      <a:dk2>
        <a:srgbClr val="0B4D68"/>
      </a:dk2>
      <a:lt2>
        <a:srgbClr val="FFFFFF"/>
      </a:lt2>
      <a:accent1>
        <a:srgbClr val="FFFF51"/>
      </a:accent1>
      <a:accent2>
        <a:srgbClr val="60B5CC"/>
      </a:accent2>
      <a:accent3>
        <a:srgbClr val="E66C7D"/>
      </a:accent3>
      <a:accent4>
        <a:srgbClr val="6BB76D"/>
      </a:accent4>
      <a:accent5>
        <a:srgbClr val="E88651"/>
      </a:accent5>
      <a:accent6>
        <a:srgbClr val="C64847"/>
      </a:accent6>
      <a:hlink>
        <a:srgbClr val="168BBA"/>
      </a:hlink>
      <a:folHlink>
        <a:srgbClr val="680000"/>
      </a:folHlink>
    </a:clrScheme>
    <a:fontScheme name="Foundry">
      <a:majorFont>
        <a:latin typeface="Rockwell"/>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75000"/>
                <a:satMod val="400000"/>
              </a:schemeClr>
            </a:gs>
            <a:gs pos="20000">
              <a:schemeClr val="phClr">
                <a:tint val="80000"/>
                <a:satMod val="355000"/>
              </a:schemeClr>
            </a:gs>
            <a:gs pos="100000">
              <a:schemeClr val="phClr">
                <a:tint val="95000"/>
                <a:shade val="55000"/>
                <a:satMod val="355000"/>
              </a:schemeClr>
            </a:gs>
          </a:gsLst>
          <a:path path="circle">
            <a:fillToRect l="67500" t="35000" r="32500" b="65000"/>
          </a:path>
        </a:gradFill>
        <a:blipFill>
          <a:blip xmlns:r="http://schemas.openxmlformats.org/officeDocument/2006/relationships" r:embed="rId1">
            <a:duotone>
              <a:schemeClr val="phClr">
                <a:shade val="30000"/>
                <a:satMod val="120000"/>
              </a:schemeClr>
              <a:schemeClr val="phClr">
                <a:tint val="70000"/>
                <a:satMod val="250000"/>
              </a:schemeClr>
            </a:duotone>
          </a:blip>
          <a:tile tx="0" ty="0" sx="50000" sy="50000" flip="none" algn="t"/>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46357</TotalTime>
  <Words>3046</Words>
  <Application>Microsoft Office PowerPoint</Application>
  <PresentationFormat>On-screen Show (4:3)</PresentationFormat>
  <Paragraphs>597</Paragraphs>
  <Slides>36</Slides>
  <Notes>36</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36</vt:i4>
      </vt:variant>
    </vt:vector>
  </HeadingPairs>
  <TitlesOfParts>
    <vt:vector size="43" baseType="lpstr">
      <vt:lpstr>Calibri</vt:lpstr>
      <vt:lpstr>Rockwell</vt:lpstr>
      <vt:lpstr>Symbol</vt:lpstr>
      <vt:lpstr>Tahoma</vt:lpstr>
      <vt:lpstr>Wingdings 2</vt:lpstr>
      <vt:lpstr>Foundry</vt:lpstr>
      <vt:lpstr>SPW 12.0 Graph</vt:lpstr>
      <vt:lpstr>Population Demographics and Management of White Sturgeon in the Sacramento-San Joaquin River System, California</vt:lpstr>
      <vt:lpstr>White Sturgeon</vt:lpstr>
      <vt:lpstr>PowerPoint Presentation</vt:lpstr>
      <vt:lpstr>San Francisco Bay Delta-Estuary</vt:lpstr>
      <vt:lpstr>Management Concerns</vt:lpstr>
      <vt:lpstr>Objectives</vt:lpstr>
      <vt:lpstr>Methods</vt:lpstr>
      <vt:lpstr>Methods</vt:lpstr>
      <vt:lpstr>Methods</vt:lpstr>
      <vt:lpstr>Maturity</vt:lpstr>
      <vt:lpstr>Fecundity</vt:lpstr>
      <vt:lpstr>Fecundity</vt:lpstr>
      <vt:lpstr>Population Modeling</vt:lpstr>
      <vt:lpstr>Population Modeling</vt:lpstr>
      <vt:lpstr>Population Modeling</vt:lpstr>
      <vt:lpstr>Results</vt:lpstr>
      <vt:lpstr>Length Distribution</vt:lpstr>
      <vt:lpstr>Age Distribution </vt:lpstr>
      <vt:lpstr>von Bertalanffy Growth Model</vt:lpstr>
      <vt:lpstr>Lower Fraser River</vt:lpstr>
      <vt:lpstr>Lower Columbia River</vt:lpstr>
      <vt:lpstr>Historic SFE (1973 – 1976)</vt:lpstr>
      <vt:lpstr>Exploitation </vt:lpstr>
      <vt:lpstr>Exploitation</vt:lpstr>
      <vt:lpstr>Spawning Periodicity 10%</vt:lpstr>
      <vt:lpstr>Spawning Periodicity 10%</vt:lpstr>
      <vt:lpstr>Spawning Periodicity 15%</vt:lpstr>
      <vt:lpstr>Spawning Periodicity 15%</vt:lpstr>
      <vt:lpstr>Spawning Periodicity 25%</vt:lpstr>
      <vt:lpstr>Spawning Periodicity 25%</vt:lpstr>
      <vt:lpstr>Elasticity Analysis</vt:lpstr>
      <vt:lpstr>Conclusions </vt:lpstr>
      <vt:lpstr>Acknowledgements</vt:lpstr>
      <vt:lpstr>s</vt:lpstr>
      <vt:lpstr>2006 White Sturgeon Cohort </vt:lpstr>
      <vt:lpstr>Estimate Population Abundance </vt:lpstr>
    </vt:vector>
  </TitlesOfParts>
  <Company>University of Idaho</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WST_pop_dye_CA</dc:title>
  <dc:creator>Shannon Blackburn</dc:creator>
  <cp:lastModifiedBy>Shannon Blackburn</cp:lastModifiedBy>
  <cp:revision>1207</cp:revision>
  <dcterms:created xsi:type="dcterms:W3CDTF">2016-03-15T17:08:18Z</dcterms:created>
  <dcterms:modified xsi:type="dcterms:W3CDTF">2018-02-23T16:39:57Z</dcterms:modified>
</cp:coreProperties>
</file>